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8" r:id="rId3"/>
    <p:sldId id="319" r:id="rId4"/>
    <p:sldId id="270" r:id="rId5"/>
    <p:sldId id="271" r:id="rId6"/>
    <p:sldId id="263" r:id="rId7"/>
    <p:sldId id="268" r:id="rId8"/>
    <p:sldId id="269" r:id="rId9"/>
    <p:sldId id="267" r:id="rId10"/>
    <p:sldId id="272" r:id="rId11"/>
    <p:sldId id="261" r:id="rId12"/>
    <p:sldId id="262" r:id="rId13"/>
    <p:sldId id="264"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 id="265" r:id="rId31"/>
    <p:sldId id="266" r:id="rId32"/>
    <p:sldId id="260" r:id="rId33"/>
    <p:sldId id="258" r:id="rId34"/>
    <p:sldId id="325" r:id="rId35"/>
    <p:sldId id="32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040" y="-6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F8A3D1-67FB-4EE1-B1D7-2077CD28B952}"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8A3D1-67FB-4EE1-B1D7-2077CD28B952}"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8A3D1-67FB-4EE1-B1D7-2077CD28B952}"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F8A3D1-67FB-4EE1-B1D7-2077CD28B952}"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F8A3D1-67FB-4EE1-B1D7-2077CD28B952}" type="datetimeFigureOut">
              <a:rPr lang="en-US" smtClean="0"/>
              <a:pPr/>
              <a:t>8/13/14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F8A3D1-67FB-4EE1-B1D7-2077CD28B952}" type="datetimeFigureOut">
              <a:rPr lang="en-US" smtClean="0"/>
              <a:pPr/>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F8A3D1-67FB-4EE1-B1D7-2077CD28B952}" type="datetimeFigureOut">
              <a:rPr lang="en-US" smtClean="0"/>
              <a:pPr/>
              <a:t>8/13/14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F8A3D1-67FB-4EE1-B1D7-2077CD28B952}" type="datetimeFigureOut">
              <a:rPr lang="en-US" smtClean="0"/>
              <a:pPr/>
              <a:t>8/13/14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8A3D1-67FB-4EE1-B1D7-2077CD28B952}" type="datetimeFigureOut">
              <a:rPr lang="en-US" smtClean="0"/>
              <a:pPr/>
              <a:t>8/13/14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8A3D1-67FB-4EE1-B1D7-2077CD28B952}" type="datetimeFigureOut">
              <a:rPr lang="en-US" smtClean="0"/>
              <a:pPr/>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8A3D1-67FB-4EE1-B1D7-2077CD28B952}" type="datetimeFigureOut">
              <a:rPr lang="en-US" smtClean="0"/>
              <a:pPr/>
              <a:t>8/13/14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8A3D1-67FB-4EE1-B1D7-2077CD28B952}" type="datetimeFigureOut">
              <a:rPr lang="en-US" smtClean="0"/>
              <a:pPr/>
              <a:t>8/13/14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2D484-A3AE-4E4A-B3EF-7780BD4C92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 Id="rId3" Type="http://schemas.openxmlformats.org/officeDocument/2006/relationships/image" Target="../media/image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44762"/>
          </a:xfrm>
        </p:spPr>
        <p:txBody>
          <a:bodyPr>
            <a:normAutofit/>
          </a:bodyPr>
          <a:lstStyle/>
          <a:p>
            <a:r>
              <a:rPr lang="en-US" dirty="0" smtClean="0"/>
              <a:t>Micro Lab Notes</a:t>
            </a:r>
            <a:br>
              <a:rPr lang="en-US" dirty="0" smtClean="0"/>
            </a:br>
            <a:endParaRPr lang="en-US" dirty="0"/>
          </a:p>
        </p:txBody>
      </p:sp>
      <p:pic>
        <p:nvPicPr>
          <p:cNvPr id="5" name="Content Placeholder 4" descr="003%20Structure%20of%20an%20amoeba.jpg"/>
          <p:cNvPicPr>
            <a:picLocks noGrp="1" noChangeAspect="1"/>
          </p:cNvPicPr>
          <p:nvPr>
            <p:ph idx="1"/>
          </p:nvPr>
        </p:nvPicPr>
        <p:blipFill>
          <a:blip r:embed="rId2" cstate="print"/>
          <a:stretch>
            <a:fillRect/>
          </a:stretch>
        </p:blipFill>
        <p:spPr>
          <a:xfrm>
            <a:off x="1219200" y="1752599"/>
            <a:ext cx="6553200" cy="4658299"/>
          </a:xfr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800" dirty="0" smtClean="0">
                <a:solidFill>
                  <a:srgbClr val="FF0000"/>
                </a:solidFill>
              </a:rPr>
              <a:t>LAB 1-4 STREAK PLATE METHODS of ISOLATION</a:t>
            </a:r>
            <a:r>
              <a:rPr lang="en-US" sz="2800" dirty="0" smtClean="0"/>
              <a:t/>
            </a:r>
            <a:br>
              <a:rPr lang="en-US" sz="2800" dirty="0" smtClean="0"/>
            </a:br>
            <a:r>
              <a:rPr lang="en-US" sz="2800" dirty="0" smtClean="0"/>
              <a:t/>
            </a:r>
            <a:br>
              <a:rPr lang="en-US" sz="2800" dirty="0" smtClean="0"/>
            </a:br>
            <a:r>
              <a:rPr lang="en-US" sz="2400" dirty="0" smtClean="0"/>
              <a:t>Sample the following:</a:t>
            </a:r>
            <a:r>
              <a:rPr lang="en-US" sz="2800" dirty="0" smtClean="0"/>
              <a:t/>
            </a:r>
            <a:br>
              <a:rPr lang="en-US" sz="2800" dirty="0" smtClean="0"/>
            </a:br>
            <a:r>
              <a:rPr lang="en-US" sz="2800" dirty="0" smtClean="0"/>
              <a:t>	</a:t>
            </a:r>
            <a:r>
              <a:rPr lang="en-US" sz="2400" dirty="0" smtClean="0"/>
              <a:t>Table 1 – sink faucet</a:t>
            </a:r>
            <a:br>
              <a:rPr lang="en-US" sz="2400" dirty="0" smtClean="0"/>
            </a:br>
            <a:r>
              <a:rPr lang="en-US" sz="2400" dirty="0" smtClean="0"/>
              <a:t>	Table 2 – sponges at sink</a:t>
            </a:r>
            <a:br>
              <a:rPr lang="en-US" sz="2400" dirty="0" smtClean="0"/>
            </a:br>
            <a:r>
              <a:rPr lang="en-US" sz="2400" dirty="0" smtClean="0"/>
              <a:t>	Table 3 – men's urinal</a:t>
            </a:r>
            <a:br>
              <a:rPr lang="en-US" sz="2400" dirty="0" smtClean="0"/>
            </a:br>
            <a:r>
              <a:rPr lang="en-US" sz="2400" dirty="0" smtClean="0"/>
              <a:t>	Table 4 – women’s toilet bowl</a:t>
            </a:r>
            <a:br>
              <a:rPr lang="en-US" sz="2400" dirty="0" smtClean="0"/>
            </a:br>
            <a:r>
              <a:rPr lang="en-US" sz="2400" dirty="0" smtClean="0"/>
              <a:t>	Table 5 – bottoms of purses and book bags</a:t>
            </a:r>
            <a:br>
              <a:rPr lang="en-US" sz="2400" dirty="0" smtClean="0"/>
            </a:br>
            <a:r>
              <a:rPr lang="en-US" sz="2400" dirty="0" smtClean="0"/>
              <a:t>	Table 6 – water fountain spigot</a:t>
            </a:r>
            <a:br>
              <a:rPr lang="en-US" sz="2400" dirty="0" smtClean="0"/>
            </a:br>
            <a:r>
              <a:rPr lang="en-US" sz="2400" dirty="0" smtClean="0"/>
              <a:t>	Table 7 – bottoms of your shoes</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400800"/>
          </a:xfrm>
        </p:spPr>
        <p:txBody>
          <a:bodyPr>
            <a:normAutofit fontScale="90000"/>
          </a:bodyPr>
          <a:lstStyle/>
          <a:p>
            <a:r>
              <a:rPr lang="en-US" sz="2700" b="1" u="sng" dirty="0" smtClean="0"/>
              <a:t>Lab 3-3: Examination of Eukaryotic Microorganisms</a:t>
            </a:r>
            <a:r>
              <a:rPr lang="en-US" sz="2700" b="1" dirty="0" smtClean="0"/>
              <a:t/>
            </a:r>
            <a:br>
              <a:rPr lang="en-US" sz="2700" b="1" dirty="0" smtClean="0"/>
            </a:br>
            <a:r>
              <a:rPr lang="en-US" sz="2700" dirty="0" smtClean="0"/>
              <a:t/>
            </a:r>
            <a:br>
              <a:rPr lang="en-US" sz="2700" dirty="0" smtClean="0"/>
            </a:br>
            <a:r>
              <a:rPr lang="en-US" sz="2700" b="1" dirty="0" smtClean="0"/>
              <a:t> Kingdom </a:t>
            </a:r>
            <a:r>
              <a:rPr lang="en-US" sz="2700" b="1" dirty="0" err="1" smtClean="0"/>
              <a:t>Eubacteria</a:t>
            </a:r>
            <a:r>
              <a:rPr lang="en-US" sz="2700" dirty="0" smtClean="0"/>
              <a:t>:</a:t>
            </a:r>
            <a:br>
              <a:rPr lang="en-US" sz="2700" dirty="0" smtClean="0"/>
            </a:br>
            <a:r>
              <a:rPr lang="en-US" sz="2700" dirty="0" smtClean="0"/>
              <a:t>   </a:t>
            </a:r>
            <a:r>
              <a:rPr lang="en-US" sz="2700" dirty="0" err="1" smtClean="0"/>
              <a:t>Oscillatoria</a:t>
            </a:r>
            <a:r>
              <a:rPr lang="en-US" sz="2700" dirty="0" smtClean="0"/>
              <a:t> (cyanobacterium – a prokaryote)</a:t>
            </a:r>
            <a:br>
              <a:rPr lang="en-US" sz="2700" dirty="0" smtClean="0"/>
            </a:br>
            <a:r>
              <a:rPr lang="en-US" sz="2700" dirty="0" smtClean="0"/>
              <a:t/>
            </a:r>
            <a:br>
              <a:rPr lang="en-US" sz="2700" dirty="0" smtClean="0"/>
            </a:br>
            <a:r>
              <a:rPr lang="en-US" sz="2700" b="1" dirty="0" smtClean="0"/>
              <a:t>Kingdom</a:t>
            </a:r>
            <a:r>
              <a:rPr lang="en-US" sz="2700" dirty="0" smtClean="0"/>
              <a:t> </a:t>
            </a:r>
            <a:r>
              <a:rPr lang="en-US" sz="2700" b="1" dirty="0" err="1" smtClean="0"/>
              <a:t>Protista</a:t>
            </a:r>
            <a:r>
              <a:rPr lang="en-US" sz="2700" dirty="0" smtClean="0"/>
              <a:t>:</a:t>
            </a:r>
            <a:br>
              <a:rPr lang="en-US" sz="2700" dirty="0" smtClean="0"/>
            </a:br>
            <a:r>
              <a:rPr lang="en-US" sz="2700" dirty="0" smtClean="0"/>
              <a:t>    </a:t>
            </a:r>
            <a:r>
              <a:rPr lang="en-US" sz="2700" dirty="0" smtClean="0">
                <a:solidFill>
                  <a:srgbClr val="FF0000"/>
                </a:solidFill>
              </a:rPr>
              <a:t>subkingdom protozoa:</a:t>
            </a:r>
            <a:r>
              <a:rPr lang="en-US" sz="2700" dirty="0" smtClean="0"/>
              <a:t/>
            </a:r>
            <a:br>
              <a:rPr lang="en-US" sz="2700" dirty="0" smtClean="0"/>
            </a:br>
            <a:r>
              <a:rPr lang="en-US" sz="2700" i="1" dirty="0" smtClean="0"/>
              <a:t>        Amoeba </a:t>
            </a:r>
            <a:r>
              <a:rPr lang="en-US" sz="2700" i="1" dirty="0" err="1" smtClean="0"/>
              <a:t>proteus</a:t>
            </a:r>
            <a:r>
              <a:rPr lang="en-US" sz="2700" dirty="0" smtClean="0"/>
              <a:t/>
            </a:r>
            <a:br>
              <a:rPr lang="en-US" sz="2700" dirty="0" smtClean="0"/>
            </a:br>
            <a:r>
              <a:rPr lang="en-US" sz="2700" i="1" dirty="0" smtClean="0"/>
              <a:t>        Paramecium </a:t>
            </a:r>
            <a:r>
              <a:rPr lang="en-US" sz="2700" i="1" dirty="0" err="1" smtClean="0"/>
              <a:t>caudatum</a:t>
            </a:r>
            <a:r>
              <a:rPr lang="en-US" sz="2700" dirty="0" smtClean="0"/>
              <a:t/>
            </a:r>
            <a:br>
              <a:rPr lang="en-US" sz="2700" dirty="0" smtClean="0"/>
            </a:br>
            <a:r>
              <a:rPr lang="en-US" sz="2700" i="1" dirty="0" smtClean="0"/>
              <a:t>        </a:t>
            </a:r>
            <a:r>
              <a:rPr lang="en-US" sz="2700" i="1" dirty="0" err="1" smtClean="0"/>
              <a:t>Giardia</a:t>
            </a:r>
            <a:r>
              <a:rPr lang="en-US" sz="2700" i="1" dirty="0" smtClean="0"/>
              <a:t> </a:t>
            </a:r>
            <a:r>
              <a:rPr lang="en-US" sz="2700" i="1" dirty="0" err="1" smtClean="0"/>
              <a:t>lamblia</a:t>
            </a:r>
            <a:r>
              <a:rPr lang="en-US" sz="2700" i="1" dirty="0" smtClean="0"/>
              <a:t> √</a:t>
            </a:r>
            <a:r>
              <a:rPr lang="en-US" sz="2700" dirty="0" smtClean="0"/>
              <a:t/>
            </a:r>
            <a:br>
              <a:rPr lang="en-US" sz="2700" dirty="0" smtClean="0"/>
            </a:br>
            <a:r>
              <a:rPr lang="en-US" sz="2700" dirty="0" smtClean="0"/>
              <a:t>        Human blood with </a:t>
            </a:r>
            <a:r>
              <a:rPr lang="en-US" sz="2700" i="1" dirty="0" smtClean="0"/>
              <a:t>Plasmodium sp</a:t>
            </a:r>
            <a:r>
              <a:rPr lang="en-US" sz="2700" dirty="0" smtClean="0"/>
              <a:t>. (malarial parasites) √</a:t>
            </a:r>
            <a:br>
              <a:rPr lang="en-US" sz="2700" dirty="0" smtClean="0"/>
            </a:br>
            <a:r>
              <a:rPr lang="en-US" sz="2700" dirty="0" smtClean="0"/>
              <a:t> </a:t>
            </a:r>
            <a:br>
              <a:rPr lang="en-US" sz="2700" dirty="0" smtClean="0"/>
            </a:br>
            <a:r>
              <a:rPr lang="en-US" sz="2700" dirty="0" smtClean="0"/>
              <a:t>    </a:t>
            </a:r>
            <a:r>
              <a:rPr lang="en-US" sz="2700" dirty="0" smtClean="0">
                <a:solidFill>
                  <a:srgbClr val="00B050"/>
                </a:solidFill>
              </a:rPr>
              <a:t>subkingdom algae:</a:t>
            </a:r>
            <a:r>
              <a:rPr lang="en-US" sz="2700" dirty="0" smtClean="0"/>
              <a:t/>
            </a:r>
            <a:br>
              <a:rPr lang="en-US" sz="2700" dirty="0" smtClean="0"/>
            </a:br>
            <a:r>
              <a:rPr lang="en-US" sz="2700" dirty="0" smtClean="0"/>
              <a:t>        </a:t>
            </a:r>
            <a:r>
              <a:rPr lang="en-US" sz="2700" dirty="0" err="1" smtClean="0"/>
              <a:t>Volvox</a:t>
            </a:r>
            <a:r>
              <a:rPr lang="en-US" sz="2700" dirty="0" smtClean="0"/>
              <a:t/>
            </a:r>
            <a:br>
              <a:rPr lang="en-US" sz="2700" dirty="0" smtClean="0"/>
            </a:br>
            <a:r>
              <a:rPr lang="en-US" sz="2700" dirty="0" smtClean="0"/>
              <a:t>        Spirogyra</a:t>
            </a:r>
            <a:br>
              <a:rPr lang="en-US" sz="2700" dirty="0" smtClean="0"/>
            </a:br>
            <a:r>
              <a:rPr lang="en-US" sz="2700" dirty="0" smtClean="0"/>
              <a:t>        Diatoms</a:t>
            </a:r>
            <a:br>
              <a:rPr lang="en-US" sz="2700" dirty="0" smtClean="0"/>
            </a:br>
            <a:r>
              <a:rPr lang="en-US" sz="2700" dirty="0" smtClean="0"/>
              <a:t>        Euglena (can be autotrophic or heterotrophic)</a:t>
            </a:r>
            <a:r>
              <a:rPr lang="en-US" sz="2000" dirty="0" smtClean="0"/>
              <a:t/>
            </a:r>
            <a:br>
              <a:rPr lang="en-US" sz="2000" dirty="0" smtClean="0"/>
            </a:b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126162"/>
          </a:xfrm>
        </p:spPr>
        <p:txBody>
          <a:bodyPr>
            <a:normAutofit fontScale="90000"/>
          </a:bodyPr>
          <a:lstStyle/>
          <a:p>
            <a:r>
              <a:rPr lang="en-US" sz="2400" dirty="0" smtClean="0"/>
              <a:t/>
            </a:r>
            <a:br>
              <a:rPr lang="en-US" sz="2400" dirty="0" smtClean="0"/>
            </a:br>
            <a:r>
              <a:rPr lang="en-US" sz="2400" dirty="0" smtClean="0"/>
              <a:t>  </a:t>
            </a:r>
            <a:r>
              <a:rPr lang="en-US" sz="2400" b="1" dirty="0" smtClean="0"/>
              <a:t>Kingdom Fungi</a:t>
            </a:r>
            <a:r>
              <a:rPr lang="en-US" sz="2400" dirty="0" smtClean="0"/>
              <a:t>:</a:t>
            </a:r>
            <a:br>
              <a:rPr lang="en-US" sz="2400" dirty="0" smtClean="0"/>
            </a:br>
            <a:r>
              <a:rPr lang="en-US" sz="2400" dirty="0" smtClean="0"/>
              <a:t>        Saccharomyces (yeast)</a:t>
            </a:r>
            <a:br>
              <a:rPr lang="en-US" sz="2400" dirty="0" smtClean="0"/>
            </a:br>
            <a:r>
              <a:rPr lang="en-US" sz="2400" dirty="0" smtClean="0"/>
              <a:t>   Mold Types slide has the following 3 molds: √</a:t>
            </a:r>
            <a:br>
              <a:rPr lang="en-US" sz="2400" dirty="0" smtClean="0"/>
            </a:br>
            <a:r>
              <a:rPr lang="en-US" sz="2400" dirty="0" err="1" smtClean="0"/>
              <a:t>Penicillium</a:t>
            </a:r>
            <a:r>
              <a:rPr lang="en-US" sz="2400" dirty="0" smtClean="0"/>
              <a:t/>
            </a:r>
            <a:br>
              <a:rPr lang="en-US" sz="2400" dirty="0" smtClean="0"/>
            </a:br>
            <a:r>
              <a:rPr lang="en-US" sz="2400" dirty="0" smtClean="0"/>
              <a:t>    </a:t>
            </a:r>
            <a:r>
              <a:rPr lang="en-US" sz="2400" dirty="0" err="1" smtClean="0"/>
              <a:t>Rhizopus</a:t>
            </a:r>
            <a:r>
              <a:rPr lang="en-US" sz="2400" dirty="0" smtClean="0"/>
              <a:t/>
            </a:r>
            <a:br>
              <a:rPr lang="en-US" sz="2400" dirty="0" smtClean="0"/>
            </a:br>
            <a:r>
              <a:rPr lang="en-US" sz="2400" dirty="0" smtClean="0"/>
              <a:t>    Aspergillus</a:t>
            </a:r>
            <a:br>
              <a:rPr lang="en-US" sz="2400" dirty="0" smtClean="0"/>
            </a:br>
            <a:r>
              <a:rPr lang="en-US" sz="2400" dirty="0" smtClean="0"/>
              <a:t> </a:t>
            </a:r>
            <a:br>
              <a:rPr lang="en-US" sz="2400" dirty="0" smtClean="0"/>
            </a:br>
            <a:r>
              <a:rPr lang="en-US" sz="2400" dirty="0" smtClean="0"/>
              <a:t/>
            </a:r>
            <a:br>
              <a:rPr lang="en-US" sz="2400" dirty="0" smtClean="0"/>
            </a:br>
            <a:r>
              <a:rPr lang="en-US" sz="2400" b="1" dirty="0" smtClean="0"/>
              <a:t>Kingdom</a:t>
            </a:r>
            <a:r>
              <a:rPr lang="en-US" sz="2400" dirty="0" smtClean="0"/>
              <a:t> </a:t>
            </a:r>
            <a:r>
              <a:rPr lang="en-US" sz="2400" b="1" dirty="0" err="1" smtClean="0"/>
              <a:t>Animalia</a:t>
            </a:r>
            <a:r>
              <a:rPr lang="en-US" sz="2400" dirty="0" smtClean="0"/>
              <a:t>:</a:t>
            </a:r>
            <a:br>
              <a:rPr lang="en-US" sz="2400" dirty="0" smtClean="0"/>
            </a:br>
            <a:r>
              <a:rPr lang="en-US" sz="2400" dirty="0" smtClean="0"/>
              <a:t>        </a:t>
            </a:r>
            <a:r>
              <a:rPr lang="en-US" sz="2400" i="1" dirty="0" err="1" smtClean="0"/>
              <a:t>Dipylidium</a:t>
            </a:r>
            <a:r>
              <a:rPr lang="en-US" sz="2400" i="1" dirty="0" smtClean="0"/>
              <a:t> </a:t>
            </a:r>
            <a:r>
              <a:rPr lang="en-US" sz="2400" i="1" dirty="0" err="1" smtClean="0"/>
              <a:t>caninum</a:t>
            </a:r>
            <a:r>
              <a:rPr lang="en-US" sz="2400" dirty="0" smtClean="0"/>
              <a:t> (dog tapeworm)</a:t>
            </a:r>
            <a:br>
              <a:rPr lang="en-US" sz="2400" dirty="0" smtClean="0"/>
            </a:br>
            <a:r>
              <a:rPr lang="en-US" sz="2400" dirty="0" smtClean="0"/>
              <a:t>       </a:t>
            </a:r>
            <a:r>
              <a:rPr lang="en-US" sz="2400" i="1" dirty="0" smtClean="0"/>
              <a:t> </a:t>
            </a:r>
            <a:r>
              <a:rPr lang="en-US" sz="2400" i="1" dirty="0" err="1" smtClean="0"/>
              <a:t>Pediculus</a:t>
            </a:r>
            <a:r>
              <a:rPr lang="en-US" sz="2400" i="1" dirty="0" smtClean="0"/>
              <a:t> </a:t>
            </a:r>
            <a:r>
              <a:rPr lang="en-US" sz="2400" i="1" dirty="0" err="1" smtClean="0"/>
              <a:t>humanis</a:t>
            </a:r>
            <a:r>
              <a:rPr lang="en-US" sz="2400" i="1" dirty="0" smtClean="0"/>
              <a:t> </a:t>
            </a:r>
            <a:r>
              <a:rPr lang="en-US" sz="2400" i="1" smtClean="0"/>
              <a:t>corporis </a:t>
            </a:r>
            <a:r>
              <a:rPr lang="en-US" sz="2400" i="1" dirty="0" smtClean="0"/>
              <a:t>(</a:t>
            </a:r>
            <a:r>
              <a:rPr lang="en-US" sz="2400" dirty="0" smtClean="0"/>
              <a:t>human body louse – an insect)</a:t>
            </a:r>
            <a:br>
              <a:rPr lang="en-US" sz="2400" dirty="0" smtClean="0"/>
            </a:br>
            <a:r>
              <a:rPr lang="en-US" sz="2400" dirty="0" smtClean="0"/>
              <a:t/>
            </a:r>
            <a:br>
              <a:rPr lang="en-US" sz="2400" dirty="0" smtClean="0"/>
            </a:br>
            <a:r>
              <a:rPr lang="en-US" sz="2400" dirty="0" smtClean="0">
                <a:solidFill>
                  <a:srgbClr val="FF0000"/>
                </a:solidFill>
              </a:rPr>
              <a:t>KNOW to which kingdom each of these organisms belong.</a:t>
            </a:r>
            <a:br>
              <a:rPr lang="en-US" sz="2400" dirty="0" smtClean="0">
                <a:solidFill>
                  <a:srgbClr val="FF0000"/>
                </a:solidFill>
              </a:rPr>
            </a:b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smtClean="0"/>
              <a:t>What is this?</a:t>
            </a:r>
            <a:endParaRPr lang="en-US" sz="2400" dirty="0"/>
          </a:p>
        </p:txBody>
      </p:sp>
      <p:pic>
        <p:nvPicPr>
          <p:cNvPr id="5" name="Content Placeholder 4" descr="euglena.jpg"/>
          <p:cNvPicPr>
            <a:picLocks noGrp="1" noChangeAspect="1"/>
          </p:cNvPicPr>
          <p:nvPr>
            <p:ph idx="1"/>
          </p:nvPr>
        </p:nvPicPr>
        <p:blipFill>
          <a:blip r:embed="rId2" cstate="print"/>
          <a:stretch>
            <a:fillRect/>
          </a:stretch>
        </p:blipFill>
        <p:spPr>
          <a:xfrm>
            <a:off x="2362200" y="1524000"/>
            <a:ext cx="4343399" cy="3581400"/>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4" name="Content Placeholder 3" descr="100301091552-large.jpg"/>
          <p:cNvPicPr>
            <a:picLocks noGrp="1" noChangeAspect="1"/>
          </p:cNvPicPr>
          <p:nvPr>
            <p:ph idx="1"/>
          </p:nvPr>
        </p:nvPicPr>
        <p:blipFill>
          <a:blip r:embed="rId2" cstate="print"/>
          <a:stretch>
            <a:fillRect/>
          </a:stretch>
        </p:blipFill>
        <p:spPr>
          <a:xfrm>
            <a:off x="1905000" y="1447800"/>
            <a:ext cx="5229225" cy="3497770"/>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smtClean="0"/>
              <a:t>What is this?</a:t>
            </a:r>
            <a:endParaRPr lang="en-US" sz="2400"/>
          </a:p>
        </p:txBody>
      </p:sp>
      <p:pic>
        <p:nvPicPr>
          <p:cNvPr id="4" name="Content Placeholder 3" descr="003%20Structure%20of%20an%20amoeba.jpg"/>
          <p:cNvPicPr>
            <a:picLocks noGrp="1" noChangeAspect="1"/>
          </p:cNvPicPr>
          <p:nvPr>
            <p:ph idx="1"/>
          </p:nvPr>
        </p:nvPicPr>
        <p:blipFill>
          <a:blip r:embed="rId2" cstate="print"/>
          <a:stretch>
            <a:fillRect/>
          </a:stretch>
        </p:blipFill>
        <p:spPr>
          <a:xfrm>
            <a:off x="3124200" y="1752600"/>
            <a:ext cx="2743200" cy="3505200"/>
          </a:xfr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What is this?</a:t>
            </a:r>
            <a:endParaRPr lang="en-US" sz="2400" dirty="0"/>
          </a:p>
        </p:txBody>
      </p:sp>
      <p:pic>
        <p:nvPicPr>
          <p:cNvPr id="9" name="Content Placeholder 8" descr="giardia.jpg"/>
          <p:cNvPicPr>
            <a:picLocks noGrp="1" noChangeAspect="1"/>
          </p:cNvPicPr>
          <p:nvPr>
            <p:ph sz="half" idx="2"/>
          </p:nvPr>
        </p:nvPicPr>
        <p:blipFill>
          <a:blip r:embed="rId2" cstate="print"/>
          <a:stretch>
            <a:fillRect/>
          </a:stretch>
        </p:blipFill>
        <p:spPr>
          <a:xfrm>
            <a:off x="914400" y="1524000"/>
            <a:ext cx="3124200" cy="2895599"/>
          </a:xfrm>
        </p:spPr>
      </p:pic>
      <p:sp>
        <p:nvSpPr>
          <p:cNvPr id="7" name="Text Placeholder 6"/>
          <p:cNvSpPr>
            <a:spLocks noGrp="1"/>
          </p:cNvSpPr>
          <p:nvPr>
            <p:ph type="body" sz="quarter" idx="3"/>
          </p:nvPr>
        </p:nvSpPr>
        <p:spPr/>
        <p:txBody>
          <a:bodyPr/>
          <a:lstStyle/>
          <a:p>
            <a:endParaRPr lang="en-US"/>
          </a:p>
        </p:txBody>
      </p:sp>
      <p:pic>
        <p:nvPicPr>
          <p:cNvPr id="10" name="Content Placeholder 9" descr="giardia2.gif"/>
          <p:cNvPicPr>
            <a:picLocks noGrp="1" noChangeAspect="1"/>
          </p:cNvPicPr>
          <p:nvPr>
            <p:ph sz="quarter" idx="4"/>
          </p:nvPr>
        </p:nvPicPr>
        <p:blipFill>
          <a:blip r:embed="rId3" cstate="print"/>
          <a:stretch>
            <a:fillRect/>
          </a:stretch>
        </p:blipFill>
        <p:spPr>
          <a:xfrm>
            <a:off x="4572000" y="1295400"/>
            <a:ext cx="4194175" cy="3657600"/>
          </a:xfr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8" name="Content Placeholder 7" descr="volvox2.jpg"/>
          <p:cNvPicPr>
            <a:picLocks noGrp="1" noChangeAspect="1"/>
          </p:cNvPicPr>
          <p:nvPr>
            <p:ph idx="1"/>
          </p:nvPr>
        </p:nvPicPr>
        <p:blipFill>
          <a:blip r:embed="rId2" cstate="print"/>
          <a:stretch>
            <a:fillRect/>
          </a:stretch>
        </p:blipFill>
        <p:spPr>
          <a:xfrm>
            <a:off x="2190750" y="1831181"/>
            <a:ext cx="4762500" cy="4064000"/>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4" name="Content Placeholder 3" descr="vaccines_large.gif"/>
          <p:cNvPicPr>
            <a:picLocks noGrp="1" noChangeAspect="1"/>
          </p:cNvPicPr>
          <p:nvPr>
            <p:ph idx="1"/>
          </p:nvPr>
        </p:nvPicPr>
        <p:blipFill>
          <a:blip r:embed="rId2" cstate="print"/>
          <a:stretch>
            <a:fillRect/>
          </a:stretch>
        </p:blipFill>
        <p:spPr>
          <a:xfrm>
            <a:off x="2895600" y="1219200"/>
            <a:ext cx="3196112" cy="4525963"/>
          </a:xfr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smtClean="0"/>
              <a:t>What is this?</a:t>
            </a:r>
            <a:endParaRPr lang="en-US" sz="2400" dirty="0"/>
          </a:p>
        </p:txBody>
      </p:sp>
      <p:pic>
        <p:nvPicPr>
          <p:cNvPr id="9" name="Content Placeholder 8" descr="Tapeworm%202.jpg"/>
          <p:cNvPicPr>
            <a:picLocks noGrp="1" noChangeAspect="1"/>
          </p:cNvPicPr>
          <p:nvPr>
            <p:ph sz="half" idx="2"/>
          </p:nvPr>
        </p:nvPicPr>
        <p:blipFill>
          <a:blip r:embed="rId2" cstate="print"/>
          <a:stretch>
            <a:fillRect/>
          </a:stretch>
        </p:blipFill>
        <p:spPr>
          <a:xfrm>
            <a:off x="2286000" y="1752600"/>
            <a:ext cx="4267200" cy="335280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normAutofit/>
          </a:bodyPr>
          <a:lstStyle/>
          <a:p>
            <a:r>
              <a:rPr lang="en-US" sz="2800" dirty="0" smtClean="0">
                <a:solidFill>
                  <a:srgbClr val="FF0000"/>
                </a:solidFill>
              </a:rPr>
              <a:t>DAY 1 – MCB 2010C Microbiology</a:t>
            </a:r>
            <a:r>
              <a:rPr lang="en-US" sz="2800" dirty="0" smtClean="0"/>
              <a:t/>
            </a:r>
            <a:br>
              <a:rPr lang="en-US" sz="2800" dirty="0" smtClean="0"/>
            </a:br>
            <a:r>
              <a:rPr lang="en-US" sz="2800" dirty="0"/>
              <a:t/>
            </a:r>
            <a:br>
              <a:rPr lang="en-US" sz="2800" dirty="0"/>
            </a:br>
            <a:r>
              <a:rPr lang="en-US" sz="2400" dirty="0" smtClean="0"/>
              <a:t>How to get to printed materials:</a:t>
            </a:r>
            <a:br>
              <a:rPr lang="en-US" sz="2400" dirty="0" smtClean="0"/>
            </a:br>
            <a:r>
              <a:rPr lang="en-US" sz="2400" dirty="0" smtClean="0"/>
              <a:t/>
            </a:r>
            <a:br>
              <a:rPr lang="en-US" sz="2400" dirty="0" smtClean="0"/>
            </a:br>
            <a:r>
              <a:rPr lang="en-US" sz="2400" dirty="0" smtClean="0"/>
              <a:t>    1) Sign into Valencia’s homepage.</a:t>
            </a:r>
            <a:br>
              <a:rPr lang="en-US" sz="2400" dirty="0" smtClean="0"/>
            </a:br>
            <a:r>
              <a:rPr lang="en-US" sz="2400" dirty="0" smtClean="0"/>
              <a:t>2) Click on “Current Students.”</a:t>
            </a:r>
            <a:br>
              <a:rPr lang="en-US" sz="2400" dirty="0" smtClean="0"/>
            </a:br>
            <a:r>
              <a:rPr lang="en-US" sz="2400" dirty="0" smtClean="0"/>
              <a:t>3) Click on “Faculty Websites.”</a:t>
            </a:r>
            <a:br>
              <a:rPr lang="en-US" sz="2400" dirty="0" smtClean="0"/>
            </a:br>
            <a:r>
              <a:rPr lang="en-US" sz="2400" dirty="0" smtClean="0"/>
              <a:t>      4) Click on “A” and then “Ahmed.”</a:t>
            </a:r>
            <a:br>
              <a:rPr lang="en-US" sz="2400" dirty="0" smtClean="0"/>
            </a:br>
            <a:r>
              <a:rPr lang="en-US" sz="2400" dirty="0" smtClean="0"/>
              <a:t>5) In my website, you can click on “Syllabus” to print it.</a:t>
            </a:r>
            <a:br>
              <a:rPr lang="en-US" sz="2400" dirty="0" smtClean="0"/>
            </a:br>
            <a:r>
              <a:rPr lang="en-US" sz="2400" dirty="0" smtClean="0"/>
              <a:t>       6) Also, in my website, you can click on “Course Materials”     for all the other printable materials you will need for the course </a:t>
            </a:r>
            <a:br>
              <a:rPr lang="en-US" sz="2400" dirty="0" smtClean="0"/>
            </a:br>
            <a:r>
              <a:rPr lang="en-US" sz="2400" dirty="0" smtClean="0"/>
              <a:t>(only print the materials when you are asked).</a:t>
            </a:r>
            <a:br>
              <a:rPr lang="en-US" sz="2400" dirty="0" smtClean="0"/>
            </a:br>
            <a:r>
              <a:rPr lang="en-US" sz="2400" dirty="0"/>
              <a:t/>
            </a:r>
            <a:br>
              <a:rPr lang="en-US" sz="2400" dirty="0"/>
            </a:br>
            <a:r>
              <a:rPr lang="en-US" sz="2400" dirty="0" smtClean="0"/>
              <a:t/>
            </a:r>
            <a:br>
              <a:rPr lang="en-US" sz="2400" dirty="0" smtClean="0"/>
            </a:br>
            <a:endParaRPr lang="en-US" sz="2800" dirty="0"/>
          </a:p>
        </p:txBody>
      </p:sp>
    </p:spTree>
    <p:extLst>
      <p:ext uri="{BB962C8B-B14F-4D97-AF65-F5344CB8AC3E}">
        <p14:creationId xmlns:p14="http://schemas.microsoft.com/office/powerpoint/2010/main" val="6215894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smtClean="0"/>
              <a:t>What is this?</a:t>
            </a:r>
            <a:endParaRPr lang="en-US" sz="2400" dirty="0"/>
          </a:p>
        </p:txBody>
      </p:sp>
      <p:pic>
        <p:nvPicPr>
          <p:cNvPr id="9" name="Content Placeholder 8" descr="Oscillatoria_MC.jpg"/>
          <p:cNvPicPr>
            <a:picLocks noGrp="1" noChangeAspect="1"/>
          </p:cNvPicPr>
          <p:nvPr>
            <p:ph idx="1"/>
          </p:nvPr>
        </p:nvPicPr>
        <p:blipFill>
          <a:blip r:embed="rId2" cstate="print"/>
          <a:stretch>
            <a:fillRect/>
          </a:stretch>
        </p:blipFill>
        <p:spPr>
          <a:xfrm>
            <a:off x="1450114" y="1600200"/>
            <a:ext cx="6243772" cy="4525963"/>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4" name="Content Placeholder 3" descr="spirogyra430.jpg"/>
          <p:cNvPicPr>
            <a:picLocks noGrp="1" noChangeAspect="1"/>
          </p:cNvPicPr>
          <p:nvPr>
            <p:ph idx="1"/>
          </p:nvPr>
        </p:nvPicPr>
        <p:blipFill>
          <a:blip r:embed="rId2" cstate="print"/>
          <a:stretch>
            <a:fillRect/>
          </a:stretch>
        </p:blipFill>
        <p:spPr>
          <a:xfrm>
            <a:off x="2362200" y="1828800"/>
            <a:ext cx="4389120" cy="2926080"/>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4" name="Content Placeholder 3" descr="aspergillus.gif"/>
          <p:cNvPicPr>
            <a:picLocks noGrp="1" noChangeAspect="1"/>
          </p:cNvPicPr>
          <p:nvPr>
            <p:ph idx="1"/>
          </p:nvPr>
        </p:nvPicPr>
        <p:blipFill>
          <a:blip r:embed="rId2" cstate="print"/>
          <a:stretch>
            <a:fillRect/>
          </a:stretch>
        </p:blipFill>
        <p:spPr>
          <a:xfrm>
            <a:off x="2667000" y="1600200"/>
            <a:ext cx="3810000" cy="3405981"/>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4" name="Content Placeholder 3" descr="paramecium_caudatum_X_100.jpg"/>
          <p:cNvPicPr>
            <a:picLocks noGrp="1" noChangeAspect="1"/>
          </p:cNvPicPr>
          <p:nvPr>
            <p:ph idx="1"/>
          </p:nvPr>
        </p:nvPicPr>
        <p:blipFill>
          <a:blip r:embed="rId2" cstate="print"/>
          <a:stretch>
            <a:fillRect/>
          </a:stretch>
        </p:blipFill>
        <p:spPr>
          <a:xfrm>
            <a:off x="2667000" y="1676400"/>
            <a:ext cx="3733800" cy="3886200"/>
          </a:xfr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4" name="Content Placeholder 3" descr="rhizopusAsex%20copy.jpg"/>
          <p:cNvPicPr>
            <a:picLocks noGrp="1" noChangeAspect="1"/>
          </p:cNvPicPr>
          <p:nvPr>
            <p:ph idx="1"/>
          </p:nvPr>
        </p:nvPicPr>
        <p:blipFill>
          <a:blip r:embed="rId2" cstate="print"/>
          <a:stretch>
            <a:fillRect/>
          </a:stretch>
        </p:blipFill>
        <p:spPr>
          <a:xfrm>
            <a:off x="2121669" y="1600200"/>
            <a:ext cx="4900661" cy="4525963"/>
          </a:xfr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4" name="Content Placeholder 3" descr="paramecium_caudatum_X_100.jpg"/>
          <p:cNvPicPr>
            <a:picLocks noGrp="1" noChangeAspect="1"/>
          </p:cNvPicPr>
          <p:nvPr>
            <p:ph idx="1"/>
          </p:nvPr>
        </p:nvPicPr>
        <p:blipFill>
          <a:blip r:embed="rId2" cstate="print"/>
          <a:stretch>
            <a:fillRect/>
          </a:stretch>
        </p:blipFill>
        <p:spPr>
          <a:xfrm>
            <a:off x="2362200" y="1447800"/>
            <a:ext cx="4419600" cy="3657600"/>
          </a:xfr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pic>
        <p:nvPicPr>
          <p:cNvPr id="4" name="Content Placeholder 3" descr="spirilla.jpg"/>
          <p:cNvPicPr>
            <a:picLocks noGrp="1" noChangeAspect="1"/>
          </p:cNvPicPr>
          <p:nvPr>
            <p:ph idx="1"/>
          </p:nvPr>
        </p:nvPicPr>
        <p:blipFill>
          <a:blip r:embed="rId2" cstate="print"/>
          <a:stretch>
            <a:fillRect/>
          </a:stretch>
        </p:blipFill>
        <p:spPr>
          <a:xfrm>
            <a:off x="2362200" y="1524000"/>
            <a:ext cx="4267200" cy="3511999"/>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What is this?</a:t>
            </a:r>
            <a:endParaRPr lang="en-US" sz="2400" dirty="0"/>
          </a:p>
        </p:txBody>
      </p:sp>
      <p:sp>
        <p:nvSpPr>
          <p:cNvPr id="4" name="Text Placeholder 3"/>
          <p:cNvSpPr>
            <a:spLocks noGrp="1"/>
          </p:cNvSpPr>
          <p:nvPr>
            <p:ph type="body" idx="1"/>
          </p:nvPr>
        </p:nvSpPr>
        <p:spPr/>
        <p:txBody>
          <a:bodyPr/>
          <a:lstStyle/>
          <a:p>
            <a:endParaRPr lang="en-US"/>
          </a:p>
        </p:txBody>
      </p:sp>
      <p:pic>
        <p:nvPicPr>
          <p:cNvPr id="8" name="Content Placeholder 7" descr="diatoms.jpg"/>
          <p:cNvPicPr>
            <a:picLocks noGrp="1" noChangeAspect="1"/>
          </p:cNvPicPr>
          <p:nvPr>
            <p:ph sz="half" idx="2"/>
          </p:nvPr>
        </p:nvPicPr>
        <p:blipFill>
          <a:blip r:embed="rId2" cstate="print"/>
          <a:stretch>
            <a:fillRect/>
          </a:stretch>
        </p:blipFill>
        <p:spPr>
          <a:xfrm>
            <a:off x="457200" y="1524000"/>
            <a:ext cx="4040188" cy="3030141"/>
          </a:xfrm>
        </p:spPr>
      </p:pic>
      <p:sp>
        <p:nvSpPr>
          <p:cNvPr id="6" name="Text Placeholder 5"/>
          <p:cNvSpPr>
            <a:spLocks noGrp="1"/>
          </p:cNvSpPr>
          <p:nvPr>
            <p:ph type="body" sz="quarter" idx="3"/>
          </p:nvPr>
        </p:nvSpPr>
        <p:spPr/>
        <p:txBody>
          <a:bodyPr/>
          <a:lstStyle/>
          <a:p>
            <a:endParaRPr lang="en-US"/>
          </a:p>
        </p:txBody>
      </p:sp>
      <p:pic>
        <p:nvPicPr>
          <p:cNvPr id="9" name="Content Placeholder 8" descr="diatoms-hh-16-094-ref.jpg"/>
          <p:cNvPicPr>
            <a:picLocks noGrp="1" noChangeAspect="1"/>
          </p:cNvPicPr>
          <p:nvPr>
            <p:ph sz="quarter" idx="4"/>
          </p:nvPr>
        </p:nvPicPr>
        <p:blipFill>
          <a:blip r:embed="rId3" cstate="print"/>
          <a:stretch>
            <a:fillRect/>
          </a:stretch>
        </p:blipFill>
        <p:spPr>
          <a:xfrm>
            <a:off x="4648200" y="1524000"/>
            <a:ext cx="4041775" cy="3031331"/>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smtClean="0"/>
              <a:t>What is this?</a:t>
            </a:r>
            <a:endParaRPr lang="en-US" sz="2400" dirty="0"/>
          </a:p>
        </p:txBody>
      </p:sp>
      <p:pic>
        <p:nvPicPr>
          <p:cNvPr id="9" name="Content Placeholder 8" descr="bacillus.jpg"/>
          <p:cNvPicPr>
            <a:picLocks noGrp="1" noChangeAspect="1"/>
          </p:cNvPicPr>
          <p:nvPr>
            <p:ph idx="1"/>
          </p:nvPr>
        </p:nvPicPr>
        <p:blipFill>
          <a:blip r:embed="rId2" cstate="print"/>
          <a:stretch>
            <a:fillRect/>
          </a:stretch>
        </p:blipFill>
        <p:spPr>
          <a:xfrm>
            <a:off x="1752600" y="1066800"/>
            <a:ext cx="5943600" cy="4343400"/>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400" dirty="0" smtClean="0"/>
              <a:t>What is this?</a:t>
            </a:r>
            <a:endParaRPr lang="en-US" sz="2400" dirty="0"/>
          </a:p>
        </p:txBody>
      </p:sp>
      <p:pic>
        <p:nvPicPr>
          <p:cNvPr id="4" name="Content Placeholder 3" descr="amoeba.jpg"/>
          <p:cNvPicPr>
            <a:picLocks noGrp="1" noChangeAspect="1"/>
          </p:cNvPicPr>
          <p:nvPr>
            <p:ph idx="1"/>
          </p:nvPr>
        </p:nvPicPr>
        <p:blipFill>
          <a:blip r:embed="rId2" cstate="print"/>
          <a:stretch>
            <a:fillRect/>
          </a:stretch>
        </p:blipFill>
        <p:spPr>
          <a:xfrm>
            <a:off x="2667000" y="1905000"/>
            <a:ext cx="3657600" cy="3276599"/>
          </a:xfr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u="sng" dirty="0" smtClean="0">
                <a:solidFill>
                  <a:srgbClr val="FF0000"/>
                </a:solidFill>
              </a:rPr>
              <a:t>FOR DAY 1 OF CLASS/LAB</a:t>
            </a:r>
            <a:r>
              <a:rPr lang="en-US" sz="2800" u="sng" dirty="0">
                <a:solidFill>
                  <a:srgbClr val="FF0000"/>
                </a:solidFill>
              </a:rPr>
              <a:t/>
            </a:r>
            <a:br>
              <a:rPr lang="en-US" sz="2800" u="sng" dirty="0">
                <a:solidFill>
                  <a:srgbClr val="FF0000"/>
                </a:solidFill>
              </a:rPr>
            </a:br>
            <a:r>
              <a:rPr lang="en-US" sz="2800" u="sng" dirty="0" smtClean="0">
                <a:solidFill>
                  <a:srgbClr val="FF0000"/>
                </a:solidFill>
              </a:rPr>
              <a:t/>
            </a:r>
            <a:br>
              <a:rPr lang="en-US" sz="2800" u="sng" dirty="0" smtClean="0">
                <a:solidFill>
                  <a:srgbClr val="FF0000"/>
                </a:solidFill>
              </a:rPr>
            </a:br>
            <a:r>
              <a:rPr lang="en-US" sz="2400" dirty="0" smtClean="0"/>
              <a:t>1) </a:t>
            </a:r>
            <a:r>
              <a:rPr lang="en-US" sz="2400" dirty="0" smtClean="0">
                <a:solidFill>
                  <a:srgbClr val="7030A0"/>
                </a:solidFill>
              </a:rPr>
              <a:t>Read and know</a:t>
            </a:r>
            <a:r>
              <a:rPr lang="en-US" sz="2400" dirty="0" smtClean="0"/>
              <a:t> the syllabus.</a:t>
            </a:r>
            <a:br>
              <a:rPr lang="en-US" sz="2400" dirty="0" smtClean="0"/>
            </a:br>
            <a:r>
              <a:rPr lang="en-US" sz="2400" dirty="0" smtClean="0"/>
              <a:t>2) </a:t>
            </a:r>
            <a:r>
              <a:rPr lang="en-US" sz="2400" dirty="0" smtClean="0">
                <a:solidFill>
                  <a:srgbClr val="7030A0"/>
                </a:solidFill>
              </a:rPr>
              <a:t>Print </a:t>
            </a:r>
            <a:r>
              <a:rPr lang="en-US" sz="2400" dirty="0" smtClean="0"/>
              <a:t>the CHEMISTRY HW (from course materials on the 	website).  It is </a:t>
            </a:r>
            <a:r>
              <a:rPr lang="en-US" sz="2400" b="1" u="sng" dirty="0" smtClean="0"/>
              <a:t>DUE in 2 WEEKS</a:t>
            </a:r>
            <a:r>
              <a:rPr lang="en-US" sz="2400" dirty="0" smtClean="0"/>
              <a:t>.</a:t>
            </a:r>
            <a:br>
              <a:rPr lang="en-US" sz="2400" dirty="0" smtClean="0"/>
            </a:br>
            <a:r>
              <a:rPr lang="en-US" sz="2400" dirty="0" smtClean="0"/>
              <a:t>3) </a:t>
            </a:r>
            <a:r>
              <a:rPr lang="en-US" sz="2400" dirty="0" smtClean="0">
                <a:solidFill>
                  <a:srgbClr val="7030A0"/>
                </a:solidFill>
              </a:rPr>
              <a:t>Print or have access to </a:t>
            </a:r>
            <a:r>
              <a:rPr lang="en-US" sz="2400" dirty="0" smtClean="0"/>
              <a:t>the MICRO LAB NOTES (from course 	materials on the website).</a:t>
            </a:r>
            <a:br>
              <a:rPr lang="en-US" sz="2400" dirty="0" smtClean="0"/>
            </a:br>
            <a:r>
              <a:rPr lang="en-US" sz="2400" dirty="0" smtClean="0"/>
              <a:t>4) </a:t>
            </a:r>
            <a:r>
              <a:rPr lang="en-US" sz="2400" dirty="0" smtClean="0">
                <a:solidFill>
                  <a:srgbClr val="7030A0"/>
                </a:solidFill>
              </a:rPr>
              <a:t>Print</a:t>
            </a:r>
            <a:r>
              <a:rPr lang="en-US" sz="2400" dirty="0" smtClean="0"/>
              <a:t> </a:t>
            </a:r>
            <a:r>
              <a:rPr lang="en-US" sz="2400" dirty="0" smtClean="0">
                <a:solidFill>
                  <a:srgbClr val="7030A0"/>
                </a:solidFill>
              </a:rPr>
              <a:t>or have access </a:t>
            </a:r>
            <a:r>
              <a:rPr lang="en-US" sz="2400" dirty="0" smtClean="0"/>
              <a:t>to LECTURE PACKET #1 (from course 	materials on the website).</a:t>
            </a:r>
            <a:br>
              <a:rPr lang="en-US" sz="2400" dirty="0" smtClean="0"/>
            </a:br>
            <a:r>
              <a:rPr lang="en-US" sz="2400" dirty="0" smtClean="0"/>
              <a:t>5) </a:t>
            </a:r>
            <a:r>
              <a:rPr lang="en-US" sz="2400" dirty="0" smtClean="0">
                <a:solidFill>
                  <a:schemeClr val="accent4"/>
                </a:solidFill>
              </a:rPr>
              <a:t>Read pages 1-6 </a:t>
            </a:r>
            <a:r>
              <a:rPr lang="en-US" sz="2400" dirty="0" smtClean="0"/>
              <a:t>in the lab manual for your lab, to understand    lab safety.</a:t>
            </a:r>
            <a:br>
              <a:rPr lang="en-US" sz="2400" dirty="0" smtClean="0"/>
            </a:br>
            <a:endParaRPr lang="en-US" sz="2800" u="sng" dirty="0">
              <a:solidFill>
                <a:srgbClr val="FF0000"/>
              </a:solidFill>
            </a:endParaRPr>
          </a:p>
        </p:txBody>
      </p:sp>
    </p:spTree>
    <p:extLst>
      <p:ext uri="{BB962C8B-B14F-4D97-AF65-F5344CB8AC3E}">
        <p14:creationId xmlns:p14="http://schemas.microsoft.com/office/powerpoint/2010/main" val="18761192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229600" cy="6583362"/>
          </a:xfrm>
        </p:spPr>
        <p:txBody>
          <a:bodyPr>
            <a:normAutofit fontScale="90000"/>
          </a:bodyPr>
          <a:lstStyle/>
          <a:p>
            <a:r>
              <a:rPr lang="en-US" sz="2800" b="1" u="sng" dirty="0" smtClean="0"/>
              <a:t/>
            </a:r>
            <a:br>
              <a:rPr lang="en-US" sz="2800" b="1" u="sng" dirty="0" smtClean="0"/>
            </a:br>
            <a:r>
              <a:rPr lang="en-US" sz="2800" b="1" u="sng" dirty="0" smtClean="0"/>
              <a:t/>
            </a:r>
            <a:br>
              <a:rPr lang="en-US" sz="2800" b="1" u="sng" dirty="0" smtClean="0"/>
            </a:br>
            <a:r>
              <a:rPr lang="en-US" sz="2800" b="1" u="sng" dirty="0" smtClean="0"/>
              <a:t>MICROBIOLOGY STUDENTS</a:t>
            </a:r>
            <a:r>
              <a:rPr lang="en-US" sz="2800" dirty="0" smtClean="0"/>
              <a:t/>
            </a:r>
            <a:br>
              <a:rPr lang="en-US" sz="2800" dirty="0" smtClean="0"/>
            </a:br>
            <a:r>
              <a:rPr lang="en-US" sz="2800" dirty="0" smtClean="0"/>
              <a:t> </a:t>
            </a:r>
            <a:br>
              <a:rPr lang="en-US" sz="2800" dirty="0" smtClean="0"/>
            </a:br>
            <a:r>
              <a:rPr lang="en-US" sz="2800" dirty="0" smtClean="0"/>
              <a:t> </a:t>
            </a:r>
            <a:br>
              <a:rPr lang="en-US" sz="2800" dirty="0" smtClean="0"/>
            </a:br>
            <a:r>
              <a:rPr lang="en-US" sz="2800" dirty="0" smtClean="0"/>
              <a:t>BEFORE LEAVING, PLEASE BE SURE TO:</a:t>
            </a:r>
            <a:br>
              <a:rPr lang="en-US" sz="2800" dirty="0" smtClean="0"/>
            </a:br>
            <a:r>
              <a:rPr lang="en-US" sz="2800" dirty="0" smtClean="0"/>
              <a:t> </a:t>
            </a:r>
            <a:br>
              <a:rPr lang="en-US" sz="2800" dirty="0" smtClean="0"/>
            </a:br>
            <a:r>
              <a:rPr lang="en-US" sz="2800" dirty="0" smtClean="0"/>
              <a:t>Have your microscope checked out (if you used one) by your instructor to be sure that all oil is removed from the lenses and that the microscope is ready for storage in the cabinet.</a:t>
            </a:r>
            <a:br>
              <a:rPr lang="en-US" sz="2800" dirty="0" smtClean="0"/>
            </a:br>
            <a:r>
              <a:rPr lang="en-US" sz="2800" dirty="0" smtClean="0"/>
              <a:t> </a:t>
            </a:r>
            <a:br>
              <a:rPr lang="en-US" sz="2800" dirty="0" smtClean="0"/>
            </a:br>
            <a:r>
              <a:rPr lang="en-US" sz="2800" dirty="0" smtClean="0"/>
              <a:t>Clean slides as directed by your professor.</a:t>
            </a:r>
            <a:br>
              <a:rPr lang="en-US" sz="2800" dirty="0" smtClean="0"/>
            </a:br>
            <a:r>
              <a:rPr lang="en-US" sz="2800" dirty="0" smtClean="0"/>
              <a:t/>
            </a:r>
            <a:br>
              <a:rPr lang="en-US" sz="2800" dirty="0" smtClean="0"/>
            </a:br>
            <a:r>
              <a:rPr lang="en-US" sz="2800" dirty="0" smtClean="0"/>
              <a:t>AND…………………………………….</a:t>
            </a:r>
            <a:r>
              <a:rPr lang="en-US" dirty="0" smtClean="0"/>
              <a:t/>
            </a:r>
            <a:br>
              <a:rPr lang="en-US" dirty="0" smtClean="0"/>
            </a:br>
            <a:r>
              <a:rPr lang="en-US" dirty="0" smtClean="0"/>
              <a:t> </a:t>
            </a:r>
            <a:br>
              <a:rPr lang="en-US" dirty="0" smtClean="0"/>
            </a:br>
            <a:r>
              <a:rPr lang="en-US" dirty="0" smtClean="0"/>
              <a:t/>
            </a:r>
            <a:br>
              <a:rPr lang="en-US" dirty="0" smtClean="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973762"/>
          </a:xfrm>
        </p:spPr>
        <p:txBody>
          <a:bodyPr>
            <a:normAutofit/>
          </a:bodyPr>
          <a:lstStyle/>
          <a:p>
            <a:pPr algn="l"/>
            <a:r>
              <a:rPr lang="en-US" sz="2400" dirty="0" smtClean="0"/>
              <a:t>Remove all markings from used glass test tubes, using alcohol wipes.  When finished, put the contaminated test tubes in the kill cart, filling any existing test tube racks first.</a:t>
            </a:r>
            <a:br>
              <a:rPr lang="en-US" sz="2400" dirty="0" smtClean="0"/>
            </a:br>
            <a:r>
              <a:rPr lang="en-US" sz="2400" dirty="0" smtClean="0"/>
              <a:t> </a:t>
            </a:r>
            <a:br>
              <a:rPr lang="en-US" sz="2400" dirty="0" smtClean="0"/>
            </a:br>
            <a:r>
              <a:rPr lang="en-US" sz="2400" dirty="0" smtClean="0"/>
              <a:t>Discard all Petri dish cultures in the biohazard waste containers (orange lined trash cans).</a:t>
            </a:r>
            <a:br>
              <a:rPr lang="en-US" sz="2400" dirty="0" smtClean="0"/>
            </a:br>
            <a:r>
              <a:rPr lang="en-US" sz="2400" dirty="0" smtClean="0"/>
              <a:t> </a:t>
            </a:r>
            <a:br>
              <a:rPr lang="en-US" sz="2400" dirty="0" smtClean="0"/>
            </a:br>
            <a:r>
              <a:rPr lang="en-US" sz="2400" dirty="0" smtClean="0"/>
              <a:t>Return all equipment (loops, wires, flint strikers, immersion oil, lens paper) to your drawer.</a:t>
            </a:r>
            <a:br>
              <a:rPr lang="en-US" sz="2400" dirty="0" smtClean="0"/>
            </a:br>
            <a:r>
              <a:rPr lang="en-US" sz="2400" dirty="0" smtClean="0"/>
              <a:t> </a:t>
            </a:r>
            <a:br>
              <a:rPr lang="en-US" sz="2400" dirty="0" smtClean="0"/>
            </a:br>
            <a:r>
              <a:rPr lang="en-US" sz="2400" dirty="0" smtClean="0"/>
              <a:t>Put seats under the lab tables, disinfect tabletops and wash your hands.</a:t>
            </a:r>
            <a:br>
              <a:rPr lang="en-US" sz="2400" dirty="0" smtClean="0"/>
            </a:br>
            <a:r>
              <a:rPr lang="en-US" sz="2400" dirty="0" smtClean="0"/>
              <a:t> </a:t>
            </a:r>
            <a:br>
              <a:rPr lang="en-US" sz="2400" dirty="0" smtClean="0"/>
            </a:br>
            <a:r>
              <a:rPr lang="en-US" sz="2400" dirty="0" smtClean="0"/>
              <a:t>	</a:t>
            </a:r>
            <a:r>
              <a:rPr lang="en-US" sz="2800" dirty="0" smtClean="0"/>
              <a:t>Thank you for cleaning up after yourselves </a:t>
            </a:r>
            <a:r>
              <a:rPr lang="en-US" sz="2800" dirty="0" smtClean="0">
                <a:sym typeface="Wingdings"/>
              </a:rPr>
              <a:t></a:t>
            </a:r>
            <a:br>
              <a:rPr lang="en-US" sz="2800" dirty="0" smtClean="0">
                <a:sym typeface="Wingdings"/>
              </a:rPr>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400" dirty="0" smtClean="0"/>
              <a:t>UV Light Lab</a:t>
            </a:r>
            <a:br>
              <a:rPr lang="en-US" sz="2400" dirty="0" smtClean="0"/>
            </a:br>
            <a:r>
              <a:rPr lang="en-US" sz="2400" dirty="0"/>
              <a:t/>
            </a:r>
            <a:br>
              <a:rPr lang="en-US" sz="2400" dirty="0"/>
            </a:br>
            <a:r>
              <a:rPr lang="en-US" sz="2000" dirty="0" smtClean="0"/>
              <a:t>- UV C rays (254 nm) can kill bacteria</a:t>
            </a:r>
            <a:br>
              <a:rPr lang="en-US" sz="2000" dirty="0" smtClean="0"/>
            </a:br>
            <a:r>
              <a:rPr lang="en-US" sz="2000" dirty="0"/>
              <a:t/>
            </a:r>
            <a:br>
              <a:rPr lang="en-US" sz="2000" dirty="0"/>
            </a:br>
            <a:r>
              <a:rPr lang="en-US" sz="2000" dirty="0" smtClean="0"/>
              <a:t>- </a:t>
            </a:r>
            <a:r>
              <a:rPr lang="en-US" sz="2000" dirty="0"/>
              <a:t>T</a:t>
            </a:r>
            <a:r>
              <a:rPr lang="en-US" sz="2000" dirty="0" smtClean="0"/>
              <a:t>he more the time of exposure, the greater the killing effect; spore formers</a:t>
            </a:r>
            <a:br>
              <a:rPr lang="en-US" sz="2000" dirty="0" smtClean="0"/>
            </a:br>
            <a:r>
              <a:rPr lang="en-US" sz="2000" dirty="0"/>
              <a:t>	</a:t>
            </a:r>
            <a:r>
              <a:rPr lang="en-US" sz="2000" dirty="0" smtClean="0"/>
              <a:t>are more resistant than non-spore formers.</a:t>
            </a:r>
            <a:br>
              <a:rPr lang="en-US" sz="2000" dirty="0" smtClean="0"/>
            </a:br>
            <a:r>
              <a:rPr lang="en-US" sz="2000" dirty="0"/>
              <a:t/>
            </a:r>
            <a:br>
              <a:rPr lang="en-US" sz="2000" dirty="0"/>
            </a:br>
            <a:r>
              <a:rPr lang="en-US" sz="2000" dirty="0" smtClean="0"/>
              <a:t>- Fungi are less affected by UV C rays than are bacteria</a:t>
            </a:r>
            <a:br>
              <a:rPr lang="en-US" sz="2000" dirty="0" smtClean="0"/>
            </a:br>
            <a:r>
              <a:rPr lang="en-US" sz="2000" dirty="0"/>
              <a:t/>
            </a:r>
            <a:br>
              <a:rPr lang="en-US" sz="2000" dirty="0"/>
            </a:br>
            <a:r>
              <a:rPr lang="en-US" sz="2000" dirty="0" smtClean="0"/>
              <a:t>- UV rays are very poorly penetrating and were blocked by the plastic Petri 	plate lid (the control plate with no UV exposure and the 5 minute lid 	on plate had identical microbial growth)</a:t>
            </a:r>
            <a:br>
              <a:rPr lang="en-US" sz="2000" dirty="0" smtClean="0"/>
            </a:br>
            <a:r>
              <a:rPr lang="en-US" sz="2000" dirty="0"/>
              <a:t/>
            </a:r>
            <a:br>
              <a:rPr lang="en-US" sz="2000" dirty="0"/>
            </a:br>
            <a:r>
              <a:rPr lang="en-US" sz="2000" dirty="0" smtClean="0"/>
              <a:t>- How do UV C rays kill bacteria?  By creating </a:t>
            </a:r>
            <a:r>
              <a:rPr lang="en-US" sz="2000" dirty="0" smtClean="0">
                <a:solidFill>
                  <a:srgbClr val="FF0000"/>
                </a:solidFill>
              </a:rPr>
              <a:t>THYMINE DIMERS </a:t>
            </a:r>
            <a:r>
              <a:rPr lang="en-US" sz="2000" dirty="0" smtClean="0"/>
              <a:t>which block 	DNA polymerase from allowing DNA replication and which block RNA 	polymerase from allowing the transcription of a gene. (LAB </a:t>
            </a:r>
            <a:r>
              <a:rPr lang="en-US" sz="2000" smtClean="0"/>
              <a:t>8-2)</a:t>
            </a:r>
            <a:br>
              <a:rPr lang="en-US" sz="200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sz="2400" dirty="0"/>
              <a:t>THE ELISA TEST (Enzyme Linked Immunosorbent </a:t>
            </a:r>
            <a:r>
              <a:rPr lang="en-US" sz="2400" dirty="0" smtClean="0"/>
              <a:t>Assay)</a:t>
            </a:r>
            <a:br>
              <a:rPr lang="en-US" sz="2400" dirty="0" smtClean="0"/>
            </a:br>
            <a:r>
              <a:rPr lang="en-US" sz="2400" dirty="0" smtClean="0"/>
              <a:t/>
            </a:r>
            <a:br>
              <a:rPr lang="en-US" sz="2400" dirty="0" smtClean="0"/>
            </a:br>
            <a:r>
              <a:rPr lang="en-US" sz="2000" dirty="0" smtClean="0"/>
              <a:t>Detects </a:t>
            </a:r>
            <a:r>
              <a:rPr lang="en-US" sz="2000" dirty="0"/>
              <a:t>antibodies in your blood to determine if you have been exposed to a </a:t>
            </a:r>
            <a:r>
              <a:rPr lang="en-US" sz="2000" dirty="0" smtClean="0"/>
              <a:t>disease.</a:t>
            </a:r>
            <a:br>
              <a:rPr lang="en-US" sz="2000" dirty="0" smtClean="0"/>
            </a:br>
            <a:r>
              <a:rPr lang="en-US" sz="2000" dirty="0"/>
              <a:t/>
            </a:r>
            <a:br>
              <a:rPr lang="en-US" sz="2000" dirty="0"/>
            </a:br>
            <a:r>
              <a:rPr lang="en-US" sz="2000" dirty="0" smtClean="0">
                <a:solidFill>
                  <a:srgbClr val="FF0000"/>
                </a:solidFill>
              </a:rPr>
              <a:t>Can </a:t>
            </a:r>
            <a:r>
              <a:rPr lang="en-US" sz="2000" dirty="0">
                <a:solidFill>
                  <a:srgbClr val="FF0000"/>
                </a:solidFill>
              </a:rPr>
              <a:t>be used to detect diseases (including HIV, SARS, West Nile encephalitis, Lyme disease, Avian flu</a:t>
            </a:r>
            <a:r>
              <a:rPr lang="en-US" sz="2000" dirty="0" smtClean="0">
                <a:solidFill>
                  <a:srgbClr val="FF0000"/>
                </a:solidFill>
              </a:rPr>
              <a:t>).</a:t>
            </a:r>
            <a:r>
              <a:rPr lang="en-US" sz="2000" dirty="0" smtClean="0"/>
              <a:t/>
            </a:r>
            <a:br>
              <a:rPr lang="en-US" sz="2000" dirty="0" smtClean="0"/>
            </a:br>
            <a:r>
              <a:rPr lang="en-US" sz="2000" dirty="0"/>
              <a:t/>
            </a:r>
            <a:br>
              <a:rPr lang="en-US" sz="2000" dirty="0"/>
            </a:br>
            <a:r>
              <a:rPr lang="en-US" sz="2000" dirty="0">
                <a:solidFill>
                  <a:srgbClr val="002060"/>
                </a:solidFill>
              </a:rPr>
              <a:t>Can be used in pregnancy and ovulation test kits, detecting illegal drugs (marijuana and cocaine), testing indoor air quality, and to determine if foods have been labeled properly</a:t>
            </a:r>
            <a:r>
              <a:rPr lang="en-US" sz="2000" dirty="0" smtClean="0">
                <a:solidFill>
                  <a:srgbClr val="002060"/>
                </a:solidFill>
              </a:rPr>
              <a:t>.</a:t>
            </a:r>
            <a:r>
              <a:rPr lang="en-US" sz="2000" dirty="0" smtClean="0"/>
              <a:t/>
            </a:r>
            <a:br>
              <a:rPr lang="en-US" sz="2000" dirty="0" smtClean="0"/>
            </a:br>
            <a:r>
              <a:rPr lang="en-US" sz="2000" dirty="0">
                <a:solidFill>
                  <a:srgbClr val="7030A0"/>
                </a:solidFill>
              </a:rPr>
              <a:t/>
            </a:r>
            <a:br>
              <a:rPr lang="en-US" sz="2000" dirty="0">
                <a:solidFill>
                  <a:srgbClr val="7030A0"/>
                </a:solidFill>
              </a:rPr>
            </a:br>
            <a:r>
              <a:rPr lang="en-US" sz="2000" dirty="0">
                <a:solidFill>
                  <a:srgbClr val="7030A0"/>
                </a:solidFill>
              </a:rPr>
              <a:t>Remember that each antibody reacts specifically with only one antigen</a:t>
            </a:r>
            <a:r>
              <a:rPr lang="en-US" sz="2000" dirty="0" smtClean="0">
                <a:solidFill>
                  <a:srgbClr val="7030A0"/>
                </a:solidFill>
              </a:rPr>
              <a:t>.</a:t>
            </a:r>
            <a:r>
              <a:rPr lang="en-US" sz="2000" dirty="0" smtClean="0"/>
              <a:t/>
            </a:r>
            <a:br>
              <a:rPr lang="en-US" sz="2000" dirty="0" smtClean="0"/>
            </a:br>
            <a:r>
              <a:rPr lang="en-US" sz="2000" dirty="0"/>
              <a:t/>
            </a:r>
            <a:br>
              <a:rPr lang="en-US" sz="2000" dirty="0"/>
            </a:br>
            <a:r>
              <a:rPr lang="en-US" sz="2000" dirty="0">
                <a:solidFill>
                  <a:srgbClr val="FF0000"/>
                </a:solidFill>
              </a:rPr>
              <a:t>Rapid results</a:t>
            </a:r>
            <a:r>
              <a:rPr lang="en-US" sz="2000" dirty="0" smtClean="0">
                <a:solidFill>
                  <a:srgbClr val="FF0000"/>
                </a:solidFill>
              </a:rPr>
              <a:t>!!</a:t>
            </a:r>
            <a:br>
              <a:rPr lang="en-US" sz="2000" dirty="0" smtClean="0">
                <a:solidFill>
                  <a:srgbClr val="FF0000"/>
                </a:solidFill>
              </a:rPr>
            </a:br>
            <a:r>
              <a:rPr lang="en-US" sz="2000" dirty="0">
                <a:solidFill>
                  <a:srgbClr val="FF0000"/>
                </a:solidFill>
              </a:rPr>
              <a:t/>
            </a:r>
            <a:br>
              <a:rPr lang="en-US" sz="2000" dirty="0">
                <a:solidFill>
                  <a:srgbClr val="FF0000"/>
                </a:solidFill>
              </a:rPr>
            </a:br>
            <a:r>
              <a:rPr lang="en-US" sz="2000" dirty="0"/>
              <a:t/>
            </a:r>
            <a:br>
              <a:rPr lang="en-US" sz="2000" dirty="0"/>
            </a:br>
            <a:r>
              <a:rPr lang="en-US" sz="2000" i="1" dirty="0"/>
              <a:t/>
            </a:r>
            <a:br>
              <a:rPr lang="en-US" sz="2000" i="1" dirty="0"/>
            </a:br>
            <a:endParaRPr lang="en-US" sz="2000" i="1"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050"/>
            <a:ext cx="3008313" cy="793750"/>
          </a:xfrm>
        </p:spPr>
        <p:txBody>
          <a:bodyPr>
            <a:normAutofit/>
          </a:bodyPr>
          <a:lstStyle/>
          <a:p>
            <a:r>
              <a:rPr lang="en-US" dirty="0" smtClean="0"/>
              <a:t>SOLVE THIS PROBLEM:</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200" y="304800"/>
            <a:ext cx="5943600" cy="6324600"/>
          </a:xfrm>
        </p:spPr>
      </p:pic>
      <p:sp>
        <p:nvSpPr>
          <p:cNvPr id="5" name="Text Placeholder 4"/>
          <p:cNvSpPr>
            <a:spLocks noGrp="1"/>
          </p:cNvSpPr>
          <p:nvPr>
            <p:ph type="body" sz="half" idx="2"/>
          </p:nvPr>
        </p:nvSpPr>
        <p:spPr>
          <a:xfrm>
            <a:off x="457200" y="1143000"/>
            <a:ext cx="3008313" cy="4983163"/>
          </a:xfrm>
        </p:spPr>
        <p:txBody>
          <a:bodyPr>
            <a:normAutofit/>
          </a:bodyPr>
          <a:lstStyle/>
          <a:p>
            <a:r>
              <a:rPr lang="en-US" sz="2000" dirty="0" smtClean="0"/>
              <a:t>From the DNA strand</a:t>
            </a:r>
          </a:p>
          <a:p>
            <a:r>
              <a:rPr lang="en-US" sz="2000" dirty="0" smtClean="0"/>
              <a:t>3‘AGGCTTCGA5’</a:t>
            </a:r>
          </a:p>
          <a:p>
            <a:endParaRPr lang="en-US" sz="2000" dirty="0"/>
          </a:p>
          <a:p>
            <a:r>
              <a:rPr lang="en-US" sz="2000" dirty="0" smtClean="0"/>
              <a:t>a) Determine the mRNA that is transcribed from it.</a:t>
            </a:r>
          </a:p>
          <a:p>
            <a:r>
              <a:rPr lang="en-US" sz="2000" dirty="0" smtClean="0"/>
              <a:t>b) Determine the tRNA anticodons that are complimentary to that mRNA.</a:t>
            </a:r>
          </a:p>
          <a:p>
            <a:r>
              <a:rPr lang="en-US" sz="2000" dirty="0" smtClean="0"/>
              <a:t>c) Determine the 3 amino acids that the DNA coded for to make a polypeptide chain.                                                                                                                                                              </a:t>
            </a:r>
          </a:p>
        </p:txBody>
      </p:sp>
    </p:spTree>
    <p:extLst>
      <p:ext uri="{BB962C8B-B14F-4D97-AF65-F5344CB8AC3E}">
        <p14:creationId xmlns:p14="http://schemas.microsoft.com/office/powerpoint/2010/main" val="93826505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lstStyle/>
          <a:p>
            <a:r>
              <a:rPr lang="en-US" dirty="0" smtClean="0"/>
              <a:t>AND DO THIS PROBLEM:</a:t>
            </a:r>
            <a:br>
              <a:rPr lang="en-US" dirty="0" smtClean="0"/>
            </a:b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29000" y="381000"/>
            <a:ext cx="5486400" cy="6096794"/>
          </a:xfrm>
        </p:spPr>
      </p:pic>
      <p:sp>
        <p:nvSpPr>
          <p:cNvPr id="4" name="Text Placeholder 3"/>
          <p:cNvSpPr>
            <a:spLocks noGrp="1"/>
          </p:cNvSpPr>
          <p:nvPr>
            <p:ph type="body" sz="half" idx="2"/>
          </p:nvPr>
        </p:nvSpPr>
        <p:spPr>
          <a:xfrm>
            <a:off x="457200" y="990600"/>
            <a:ext cx="3008313" cy="5105400"/>
          </a:xfrm>
        </p:spPr>
        <p:txBody>
          <a:bodyPr>
            <a:normAutofit/>
          </a:bodyPr>
          <a:lstStyle/>
          <a:p>
            <a:r>
              <a:rPr lang="en-US" sz="2000" dirty="0" smtClean="0"/>
              <a:t>A mutation occurs to cause</a:t>
            </a:r>
          </a:p>
          <a:p>
            <a:r>
              <a:rPr lang="en-US" sz="2000" dirty="0" smtClean="0"/>
              <a:t>3‘AGGCTTCGA5‘ to be changed to</a:t>
            </a:r>
          </a:p>
          <a:p>
            <a:r>
              <a:rPr lang="en-US" sz="2000" dirty="0" smtClean="0"/>
              <a:t>3‘AGCGCTTCGA5‘.</a:t>
            </a:r>
          </a:p>
          <a:p>
            <a:endParaRPr lang="en-US" sz="2000" dirty="0"/>
          </a:p>
          <a:p>
            <a:pPr marL="457200" indent="-457200">
              <a:buAutoNum type="alphaLcParenR"/>
            </a:pPr>
            <a:r>
              <a:rPr lang="en-US" sz="2000" dirty="0" smtClean="0"/>
              <a:t>What type of mutation occurred?</a:t>
            </a:r>
          </a:p>
          <a:p>
            <a:pPr marL="457200" indent="-457200">
              <a:buAutoNum type="alphaLcParenR"/>
            </a:pPr>
            <a:r>
              <a:rPr lang="en-US" sz="2000" dirty="0" smtClean="0"/>
              <a:t>What will the 3</a:t>
            </a:r>
            <a:r>
              <a:rPr lang="en-US" sz="2000" baseline="30000" dirty="0" smtClean="0"/>
              <a:t>rd</a:t>
            </a:r>
            <a:r>
              <a:rPr lang="en-US" sz="2000" dirty="0" smtClean="0"/>
              <a:t> amino acid coded for after the mutation?</a:t>
            </a:r>
            <a:endParaRPr lang="en-US" sz="2000" dirty="0"/>
          </a:p>
        </p:txBody>
      </p:sp>
    </p:spTree>
    <p:extLst>
      <p:ext uri="{BB962C8B-B14F-4D97-AF65-F5344CB8AC3E}">
        <p14:creationId xmlns:p14="http://schemas.microsoft.com/office/powerpoint/2010/main" val="22430918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400" b="1" dirty="0" smtClean="0"/>
              <a:t>FOR EACH LAB:</a:t>
            </a:r>
            <a:br>
              <a:rPr lang="en-US" sz="2400" b="1" dirty="0" smtClean="0"/>
            </a:br>
            <a:r>
              <a:rPr lang="en-US" sz="2400" dirty="0" smtClean="0"/>
              <a:t/>
            </a:r>
            <a:br>
              <a:rPr lang="en-US" sz="2400" dirty="0" smtClean="0"/>
            </a:br>
            <a:r>
              <a:rPr lang="en-US" sz="2000" dirty="0" smtClean="0"/>
              <a:t>	- Disinfect your table top before and after each lab period; wash your 		hands before leaving the lab.</a:t>
            </a:r>
            <a:br>
              <a:rPr lang="en-US" sz="2000" dirty="0" smtClean="0"/>
            </a:br>
            <a:r>
              <a:rPr lang="en-US" sz="2000" dirty="0" smtClean="0"/>
              <a:t>	- NO FOOD or DRINKS are allowed in the lab.</a:t>
            </a:r>
            <a:br>
              <a:rPr lang="en-US" sz="2000" dirty="0" smtClean="0"/>
            </a:br>
            <a:r>
              <a:rPr lang="en-US" sz="2000" dirty="0" smtClean="0"/>
              <a:t>	- You must have a lab jacket (or suitable substitute for each lab, 		beginning at next week’s lab).	</a:t>
            </a:r>
            <a:br>
              <a:rPr lang="en-US" sz="2000" dirty="0" smtClean="0"/>
            </a:br>
            <a:r>
              <a:rPr lang="en-US" sz="2000" dirty="0" smtClean="0"/>
              <a:t>	- You will need latex or similar type gloves for each lab (several pairs 		beginning at next week’s lab)</a:t>
            </a:r>
            <a:br>
              <a:rPr lang="en-US" sz="2000" dirty="0" smtClean="0"/>
            </a:br>
            <a:r>
              <a:rPr lang="en-US" sz="2000" dirty="0" smtClean="0"/>
              <a:t>	- The lab manual for this course is required.</a:t>
            </a:r>
            <a:br>
              <a:rPr lang="en-US" sz="2000" dirty="0" smtClean="0"/>
            </a:br>
            <a:r>
              <a:rPr lang="en-US" sz="2000" dirty="0" smtClean="0"/>
              <a:t>	- You must wear appropriate footwear (close toe shoes; no high 		heels) in the lab.</a:t>
            </a:r>
            <a:br>
              <a:rPr lang="en-US" sz="2000" dirty="0" smtClean="0"/>
            </a:br>
            <a:r>
              <a:rPr lang="en-US" sz="2000" dirty="0" smtClean="0"/>
              <a:t>	- You will need a Sharpie for every lab.</a:t>
            </a:r>
            <a:br>
              <a:rPr lang="en-US" sz="2000" dirty="0" smtClean="0"/>
            </a:br>
            <a:r>
              <a:rPr lang="en-US" sz="2000" dirty="0" smtClean="0"/>
              <a:t>	- You need to remove all personal property, that you cant afford to 		lose (other than your lab manual), from on and from around 		your desk.  </a:t>
            </a:r>
            <a:br>
              <a:rPr lang="en-US" sz="2000" dirty="0" smtClean="0"/>
            </a:br>
            <a:r>
              <a:rPr lang="en-US" sz="2000" dirty="0" smtClean="0"/>
              <a:t>	- You may want to bring colored pencils and/or pens.</a:t>
            </a:r>
            <a:br>
              <a:rPr lang="en-US" sz="20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2400" dirty="0" smtClean="0"/>
              <a:t>MICROBIOLOGY SCAVENGER HUNT</a:t>
            </a:r>
            <a:r>
              <a:rPr lang="en-US" sz="2000" dirty="0" smtClean="0"/>
              <a:t/>
            </a:r>
            <a:br>
              <a:rPr lang="en-US" sz="2000" dirty="0" smtClean="0"/>
            </a:br>
            <a:r>
              <a:rPr lang="en-US" sz="2000" dirty="0" smtClean="0"/>
              <a:t/>
            </a:r>
            <a:br>
              <a:rPr lang="en-US" sz="2000" dirty="0" smtClean="0"/>
            </a:br>
            <a:r>
              <a:rPr lang="en-US" sz="2000" dirty="0" smtClean="0"/>
              <a:t>	</a:t>
            </a:r>
            <a:r>
              <a:rPr lang="en-US" sz="1800" dirty="0" smtClean="0">
                <a:solidFill>
                  <a:srgbClr val="002060"/>
                </a:solidFill>
              </a:rPr>
              <a:t>- disinfectant solution for lab benches 	   - antiseptic hand washing soap</a:t>
            </a:r>
            <a:br>
              <a:rPr lang="en-US" sz="1800" dirty="0" smtClean="0">
                <a:solidFill>
                  <a:srgbClr val="002060"/>
                </a:solidFill>
              </a:rPr>
            </a:br>
            <a:r>
              <a:rPr lang="en-US" sz="1800" dirty="0" smtClean="0">
                <a:solidFill>
                  <a:srgbClr val="002060"/>
                </a:solidFill>
              </a:rPr>
              <a:t>	- fire extinguisher; </a:t>
            </a:r>
            <a:r>
              <a:rPr lang="en-US" sz="1800" smtClean="0">
                <a:solidFill>
                  <a:srgbClr val="002060"/>
                </a:solidFill>
              </a:rPr>
              <a:t>fire blanket</a:t>
            </a:r>
            <a:r>
              <a:rPr lang="en-US" sz="1800" dirty="0" smtClean="0">
                <a:solidFill>
                  <a:srgbClr val="002060"/>
                </a:solidFill>
              </a:rPr>
              <a:t>	</a:t>
            </a:r>
            <a:r>
              <a:rPr lang="en-US" sz="1800" dirty="0">
                <a:solidFill>
                  <a:srgbClr val="002060"/>
                </a:solidFill>
              </a:rPr>
              <a:t> </a:t>
            </a:r>
            <a:r>
              <a:rPr lang="en-US" sz="1800" dirty="0" smtClean="0">
                <a:solidFill>
                  <a:srgbClr val="002060"/>
                </a:solidFill>
              </a:rPr>
              <a:t>  - </a:t>
            </a:r>
            <a:r>
              <a:rPr lang="en-US" sz="1800" smtClean="0">
                <a:solidFill>
                  <a:srgbClr val="002060"/>
                </a:solidFill>
              </a:rPr>
              <a:t>fire alarms</a:t>
            </a:r>
            <a:r>
              <a:rPr lang="en-US" sz="1800" dirty="0" smtClean="0">
                <a:solidFill>
                  <a:srgbClr val="002060"/>
                </a:solidFill>
              </a:rPr>
              <a:t/>
            </a:r>
            <a:br>
              <a:rPr lang="en-US" sz="1800" dirty="0" smtClean="0">
                <a:solidFill>
                  <a:srgbClr val="002060"/>
                </a:solidFill>
              </a:rPr>
            </a:br>
            <a:r>
              <a:rPr lang="en-US" sz="1800" dirty="0" smtClean="0">
                <a:solidFill>
                  <a:srgbClr val="002060"/>
                </a:solidFill>
              </a:rPr>
              <a:t>	- MSDS folder			   - emergency shut off valves</a:t>
            </a:r>
            <a:br>
              <a:rPr lang="en-US" sz="1800" dirty="0" smtClean="0">
                <a:solidFill>
                  <a:srgbClr val="002060"/>
                </a:solidFill>
              </a:rPr>
            </a:br>
            <a:r>
              <a:rPr lang="en-US" sz="1800" dirty="0" smtClean="0">
                <a:solidFill>
                  <a:srgbClr val="002060"/>
                </a:solidFill>
              </a:rPr>
              <a:t>	- biohazard waste containers		   - biohazard sharps container</a:t>
            </a:r>
            <a:br>
              <a:rPr lang="en-US" sz="1800" dirty="0" smtClean="0">
                <a:solidFill>
                  <a:srgbClr val="002060"/>
                </a:solidFill>
              </a:rPr>
            </a:br>
            <a:r>
              <a:rPr lang="en-US" sz="1800" dirty="0" smtClean="0">
                <a:solidFill>
                  <a:srgbClr val="002060"/>
                </a:solidFill>
              </a:rPr>
              <a:t>	- broken glassware box 		   - “kill cart”</a:t>
            </a:r>
            <a:br>
              <a:rPr lang="en-US" sz="1800" dirty="0" smtClean="0">
                <a:solidFill>
                  <a:srgbClr val="002060"/>
                </a:solidFill>
              </a:rPr>
            </a:br>
            <a:r>
              <a:rPr lang="en-US" sz="1800" dirty="0" smtClean="0">
                <a:solidFill>
                  <a:srgbClr val="002060"/>
                </a:solidFill>
              </a:rPr>
              <a:t>	- first aid kit; chemical spill kit	</a:t>
            </a:r>
            <a:r>
              <a:rPr lang="en-US" sz="1800" dirty="0">
                <a:solidFill>
                  <a:srgbClr val="002060"/>
                </a:solidFill>
              </a:rPr>
              <a:t>	</a:t>
            </a:r>
            <a:r>
              <a:rPr lang="en-US" sz="1800" dirty="0" smtClean="0">
                <a:solidFill>
                  <a:srgbClr val="002060"/>
                </a:solidFill>
              </a:rPr>
              <a:t>   - security telephone</a:t>
            </a:r>
            <a:br>
              <a:rPr lang="en-US" sz="1800" dirty="0" smtClean="0">
                <a:solidFill>
                  <a:srgbClr val="002060"/>
                </a:solidFill>
              </a:rPr>
            </a:br>
            <a:r>
              <a:rPr lang="en-US" sz="1800" dirty="0" smtClean="0">
                <a:solidFill>
                  <a:srgbClr val="002060"/>
                </a:solidFill>
              </a:rPr>
              <a:t>	- 25°C and 37°C incubators		   - 4°C refrigerated room</a:t>
            </a:r>
            <a:br>
              <a:rPr lang="en-US" sz="1800" dirty="0" smtClean="0">
                <a:solidFill>
                  <a:srgbClr val="002060"/>
                </a:solidFill>
              </a:rPr>
            </a:br>
            <a:r>
              <a:rPr lang="en-US" sz="1800" dirty="0" smtClean="0">
                <a:solidFill>
                  <a:srgbClr val="002060"/>
                </a:solidFill>
              </a:rPr>
              <a:t>	- biological safety cabinet		   - microscopes</a:t>
            </a:r>
            <a:br>
              <a:rPr lang="en-US" sz="1800" dirty="0" smtClean="0">
                <a:solidFill>
                  <a:srgbClr val="002060"/>
                </a:solidFill>
              </a:rPr>
            </a:br>
            <a:r>
              <a:rPr lang="en-US" sz="1800" dirty="0" smtClean="0">
                <a:solidFill>
                  <a:srgbClr val="002060"/>
                </a:solidFill>
              </a:rPr>
              <a:t>	- vortex mixers			   - 4 pathways to exit the room</a:t>
            </a:r>
            <a:br>
              <a:rPr lang="en-US" sz="1800" dirty="0" smtClean="0">
                <a:solidFill>
                  <a:srgbClr val="002060"/>
                </a:solidFill>
              </a:rPr>
            </a:br>
            <a:r>
              <a:rPr lang="en-US" sz="1800" dirty="0" smtClean="0">
                <a:solidFill>
                  <a:srgbClr val="002060"/>
                </a:solidFill>
              </a:rPr>
              <a:t>	- emergency shower and eyewash 	   - Louis Pasteur</a:t>
            </a:r>
            <a:br>
              <a:rPr lang="en-US" sz="1800" dirty="0" smtClean="0">
                <a:solidFill>
                  <a:srgbClr val="002060"/>
                </a:solidFill>
              </a:rPr>
            </a:br>
            <a:r>
              <a:rPr lang="en-US" sz="1800" dirty="0" smtClean="0">
                <a:solidFill>
                  <a:srgbClr val="002060"/>
                </a:solidFill>
              </a:rPr>
              <a:t>	- water baths			   - UV light chamber</a:t>
            </a:r>
            <a:br>
              <a:rPr lang="en-US" sz="1800" dirty="0" smtClean="0">
                <a:solidFill>
                  <a:srgbClr val="002060"/>
                </a:solidFill>
              </a:rPr>
            </a:br>
            <a:r>
              <a:rPr lang="en-US" sz="1800" dirty="0" smtClean="0">
                <a:solidFill>
                  <a:srgbClr val="002060"/>
                </a:solidFill>
              </a:rPr>
              <a:t>	- autoclaves (students need to be escorted to observe them and you will be 		taught how they work and why we need them)</a:t>
            </a:r>
            <a:br>
              <a:rPr lang="en-US" sz="1800" dirty="0" smtClean="0">
                <a:solidFill>
                  <a:srgbClr val="002060"/>
                </a:solidFill>
              </a:rPr>
            </a:br>
            <a:r>
              <a:rPr lang="en-US" sz="1800" dirty="0" smtClean="0">
                <a:solidFill>
                  <a:srgbClr val="002060"/>
                </a:solidFill>
              </a:rPr>
              <a:t>	- inoculating loops, flint strikers, plastic pipettes, ethanol, distilled water, </a:t>
            </a:r>
            <a:br>
              <a:rPr lang="en-US" sz="1800" dirty="0" smtClean="0">
                <a:solidFill>
                  <a:srgbClr val="002060"/>
                </a:solidFill>
              </a:rPr>
            </a:br>
            <a:r>
              <a:rPr lang="en-US" sz="1800" dirty="0" smtClean="0">
                <a:solidFill>
                  <a:srgbClr val="002060"/>
                </a:solidFill>
              </a:rPr>
              <a:t>		sterile cotton swabs, microscope lens cleaner and lens paper, </a:t>
            </a:r>
            <a:br>
              <a:rPr lang="en-US" sz="1800" dirty="0" smtClean="0">
                <a:solidFill>
                  <a:srgbClr val="002060"/>
                </a:solidFill>
              </a:rPr>
            </a:br>
            <a:r>
              <a:rPr lang="en-US" sz="1800" dirty="0" smtClean="0">
                <a:solidFill>
                  <a:srgbClr val="002060"/>
                </a:solidFill>
              </a:rPr>
              <a:t>		test tube racks, immersion oil</a:t>
            </a:r>
            <a:r>
              <a:rPr lang="en-US" sz="1800" dirty="0" smtClean="0"/>
              <a:t/>
            </a:r>
            <a:br>
              <a:rPr lang="en-US" sz="1800" dirty="0" smtClean="0"/>
            </a:br>
            <a:r>
              <a:rPr lang="en-US" sz="1800" dirty="0" smtClean="0"/>
              <a:t/>
            </a:r>
            <a:br>
              <a:rPr lang="en-US" sz="1800" dirty="0" smtClean="0"/>
            </a:br>
            <a:r>
              <a:rPr lang="en-US" sz="1800" dirty="0" smtClean="0"/>
              <a:t>	</a:t>
            </a:r>
            <a:br>
              <a:rPr lang="en-US" sz="1800" dirty="0" smtClean="0"/>
            </a:b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r>
              <a:rPr lang="en-US" sz="2400" b="1" u="sng" dirty="0" smtClean="0"/>
              <a:t>HOW TO USE A MICROSCOPE</a:t>
            </a:r>
            <a:r>
              <a:rPr lang="en-US" sz="2400" dirty="0" smtClean="0"/>
              <a:t/>
            </a:r>
            <a:br>
              <a:rPr lang="en-US" sz="2400" dirty="0" smtClean="0"/>
            </a:br>
            <a:r>
              <a:rPr lang="en-US" sz="2400" dirty="0" smtClean="0"/>
              <a:t/>
            </a:r>
            <a:br>
              <a:rPr lang="en-US" sz="2400" dirty="0" smtClean="0"/>
            </a:br>
            <a:r>
              <a:rPr lang="en-US" sz="2400" dirty="0" smtClean="0"/>
              <a:t> </a:t>
            </a:r>
            <a:r>
              <a:rPr lang="en-US" sz="2000" dirty="0" smtClean="0"/>
              <a:t>1. Plug the microscope in and turn on the light switch; then adjust the light intensity 	control knob (rheostat) to increase and decrease the amount of </a:t>
            </a:r>
            <a:r>
              <a:rPr lang="en-US" sz="2000" smtClean="0"/>
              <a:t>light going through </a:t>
            </a:r>
            <a:r>
              <a:rPr lang="en-US" sz="2000" dirty="0" smtClean="0"/>
              <a:t>the stage.</a:t>
            </a:r>
            <a:br>
              <a:rPr lang="en-US" sz="2000" dirty="0" smtClean="0"/>
            </a:br>
            <a:r>
              <a:rPr lang="en-US" sz="2000" dirty="0" smtClean="0"/>
              <a:t/>
            </a:r>
            <a:br>
              <a:rPr lang="en-US" sz="2000" dirty="0" smtClean="0"/>
            </a:br>
            <a:r>
              <a:rPr lang="en-US" sz="2000" dirty="0" smtClean="0"/>
              <a:t>2.  Lower the stage, using the coarse adjustment knob, and then put your slide on the</a:t>
            </a:r>
            <a:br>
              <a:rPr lang="en-US" sz="2000" dirty="0" smtClean="0"/>
            </a:br>
            <a:r>
              <a:rPr lang="en-US" sz="2000" dirty="0" smtClean="0"/>
              <a:t>stage, so that it is held in place with the stage clips.</a:t>
            </a:r>
            <a:br>
              <a:rPr lang="en-US" sz="2000" dirty="0" smtClean="0"/>
            </a:br>
            <a:r>
              <a:rPr lang="en-US" sz="2000" dirty="0" smtClean="0"/>
              <a:t/>
            </a:r>
            <a:br>
              <a:rPr lang="en-US" sz="2000" dirty="0" smtClean="0"/>
            </a:br>
            <a:r>
              <a:rPr lang="en-US" sz="2000" dirty="0" smtClean="0"/>
              <a:t>3.  Use your mechanical stage knobs, while looking directly at the slide, to position the slide so light is going through the object that you wish to observe.</a:t>
            </a:r>
            <a:br>
              <a:rPr lang="en-US" sz="2000" dirty="0" smtClean="0"/>
            </a:br>
            <a:r>
              <a:rPr lang="en-US" sz="2000" dirty="0" smtClean="0"/>
              <a:t/>
            </a:r>
            <a:br>
              <a:rPr lang="en-US" sz="2000" dirty="0" smtClean="0"/>
            </a:br>
            <a:r>
              <a:rPr lang="en-US" sz="2000" dirty="0" smtClean="0"/>
              <a:t>4.  Making sure that the scanner lens is directly above the stage, raise the stage using 	the coarse adjustment knob while looking through the ocular lenses until you see your image come into view.</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000" dirty="0" smtClean="0"/>
              <a:t>5.  Using your fine adjustment knob, fine focus the specimen you are looking at on the slide.</a:t>
            </a:r>
            <a:br>
              <a:rPr lang="en-US" sz="2000" dirty="0" smtClean="0"/>
            </a:br>
            <a:r>
              <a:rPr lang="en-US" sz="2000" dirty="0" smtClean="0"/>
              <a:t/>
            </a:r>
            <a:br>
              <a:rPr lang="en-US" sz="2000" dirty="0" smtClean="0"/>
            </a:br>
            <a:r>
              <a:rPr lang="en-US" sz="2000" dirty="0" smtClean="0"/>
              <a:t>6.  Before moving to the next higher power of magnification (the low power 	lens), you must CENTER THE SPECIMEN on the slide in the field of 	   view.  Do this while looking through the oculars at your specimen by using your mechanical stage knobs.</a:t>
            </a:r>
            <a:br>
              <a:rPr lang="en-US" sz="2000" dirty="0" smtClean="0"/>
            </a:br>
            <a:r>
              <a:rPr lang="en-US" sz="2000" dirty="0" smtClean="0"/>
              <a:t/>
            </a:r>
            <a:br>
              <a:rPr lang="en-US" sz="2000" dirty="0" smtClean="0"/>
            </a:br>
            <a:r>
              <a:rPr lang="en-US" sz="2000" dirty="0" smtClean="0"/>
              <a:t>7.  Rotate the revolving nosepiece so that the LOW power objective lens is 	now above the slide.  Your microscopes are </a:t>
            </a:r>
            <a:r>
              <a:rPr lang="en-US" sz="2000" b="1" u="sng" dirty="0" smtClean="0">
                <a:solidFill>
                  <a:srgbClr val="FF0000"/>
                </a:solidFill>
              </a:rPr>
              <a:t>PARFOCAL</a:t>
            </a:r>
            <a:r>
              <a:rPr lang="en-US" sz="2000" dirty="0" smtClean="0">
                <a:solidFill>
                  <a:srgbClr val="FF0000"/>
                </a:solidFill>
              </a:rPr>
              <a:t>; do you need 	to lower the stage when trying to find your specimen as you move to 	a higher power objective lens, so you don’t hit the higher power lens with the slide on the stage?</a:t>
            </a:r>
            <a:br>
              <a:rPr lang="en-US" sz="2000" dirty="0" smtClean="0">
                <a:solidFill>
                  <a:srgbClr val="FF0000"/>
                </a:solidFill>
              </a:rPr>
            </a:br>
            <a:r>
              <a:rPr lang="en-US" sz="2000" dirty="0" smtClean="0">
                <a:solidFill>
                  <a:srgbClr val="FF0000"/>
                </a:solidFill>
              </a:rPr>
              <a:t/>
            </a:r>
            <a:br>
              <a:rPr lang="en-US" sz="2000" dirty="0" smtClean="0">
                <a:solidFill>
                  <a:srgbClr val="FF0000"/>
                </a:solidFill>
              </a:rPr>
            </a:br>
            <a:r>
              <a:rPr lang="en-US" sz="2000" dirty="0" smtClean="0">
                <a:solidFill>
                  <a:srgbClr val="FF0000"/>
                </a:solidFill>
              </a:rPr>
              <a:t/>
            </a:r>
            <a:br>
              <a:rPr lang="en-US" sz="2000" dirty="0" smtClean="0">
                <a:solidFill>
                  <a:srgbClr val="FF0000"/>
                </a:solidFill>
              </a:rPr>
            </a:br>
            <a:r>
              <a:rPr lang="en-US" sz="2000" dirty="0" smtClean="0">
                <a:solidFill>
                  <a:srgbClr val="FF0000"/>
                </a:solidFill>
              </a:rPr>
              <a:t/>
            </a:r>
            <a:br>
              <a:rPr lang="en-US" sz="2000" dirty="0" smtClean="0">
                <a:solidFill>
                  <a:srgbClr val="FF0000"/>
                </a:solidFill>
              </a:rPr>
            </a:br>
            <a:endParaRPr lang="en-US" sz="20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2400" dirty="0" smtClean="0"/>
              <a:t>8.  FOCUS the specimen on the slide using your fine adjustment knob.</a:t>
            </a:r>
            <a:br>
              <a:rPr lang="en-US" sz="2400" dirty="0" smtClean="0"/>
            </a:br>
            <a:r>
              <a:rPr lang="en-US" sz="2400" dirty="0" smtClean="0"/>
              <a:t/>
            </a:r>
            <a:br>
              <a:rPr lang="en-US" sz="2400" dirty="0" smtClean="0"/>
            </a:br>
            <a:r>
              <a:rPr lang="en-US" sz="2400" dirty="0" smtClean="0"/>
              <a:t>9.  Center the specimen on the slide, under low power, using the mechanical stage knobs.</a:t>
            </a:r>
            <a:br>
              <a:rPr lang="en-US" sz="2400" dirty="0" smtClean="0"/>
            </a:br>
            <a:r>
              <a:rPr lang="en-US" sz="2400" dirty="0" smtClean="0"/>
              <a:t/>
            </a:r>
            <a:br>
              <a:rPr lang="en-US" sz="2400" dirty="0" smtClean="0"/>
            </a:br>
            <a:r>
              <a:rPr lang="en-US" sz="2400" dirty="0" smtClean="0"/>
              <a:t>10.  Rotate the nosepiece to the HIGH POWER objective lens and 	focus the specimen by only using the fine adjustment knob.</a:t>
            </a:r>
            <a:br>
              <a:rPr lang="en-US" sz="2400" dirty="0" smtClean="0"/>
            </a:br>
            <a:r>
              <a:rPr lang="en-US" sz="2400" dirty="0" smtClean="0"/>
              <a:t/>
            </a:r>
            <a:br>
              <a:rPr lang="en-US" sz="2400" dirty="0" smtClean="0"/>
            </a:br>
            <a:r>
              <a:rPr lang="en-US" sz="2400" dirty="0" smtClean="0"/>
              <a:t>11.  Be sure you can identify each of the microbes that you are supposed to observe in this lab.</a:t>
            </a:r>
            <a:br>
              <a:rPr lang="en-US" sz="2400" dirty="0" smtClean="0"/>
            </a:br>
            <a:r>
              <a:rPr lang="en-US" sz="2400" dirty="0" smtClean="0"/>
              <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202362"/>
          </a:xfrm>
        </p:spPr>
        <p:txBody>
          <a:bodyPr>
            <a:noAutofit/>
          </a:bodyPr>
          <a:lstStyle/>
          <a:p>
            <a:pPr lvl="0" algn="l"/>
            <a:r>
              <a:rPr lang="en-US" sz="2400" dirty="0" smtClean="0"/>
              <a:t>MICROSCOPE STORAGE:</a:t>
            </a:r>
            <a:br>
              <a:rPr lang="en-US" sz="2400" dirty="0" smtClean="0"/>
            </a:br>
            <a:r>
              <a:rPr lang="en-US" sz="2400" dirty="0" smtClean="0"/>
              <a:t/>
            </a:r>
            <a:br>
              <a:rPr lang="en-US" sz="2400" dirty="0" smtClean="0"/>
            </a:br>
            <a:r>
              <a:rPr lang="en-US" sz="2000" dirty="0" smtClean="0"/>
              <a:t>1. The rheostat wheel needs to be set to the lowest light intensity. </a:t>
            </a:r>
            <a:br>
              <a:rPr lang="en-US" sz="2000" dirty="0" smtClean="0"/>
            </a:br>
            <a:r>
              <a:rPr lang="en-US" sz="2000" dirty="0" smtClean="0"/>
              <a:t>2. The on/off switch is then turned off.</a:t>
            </a:r>
            <a:br>
              <a:rPr lang="en-US" sz="2000" dirty="0" smtClean="0"/>
            </a:br>
            <a:r>
              <a:rPr lang="en-US" sz="2000" dirty="0" smtClean="0"/>
              <a:t>3. The stage needs to be set slightly above its lowest position.</a:t>
            </a:r>
            <a:br>
              <a:rPr lang="en-US" sz="2000" dirty="0" smtClean="0"/>
            </a:br>
            <a:r>
              <a:rPr lang="en-US" sz="2000" dirty="0" smtClean="0"/>
              <a:t>4. The mechanical stage should be centered.</a:t>
            </a:r>
            <a:br>
              <a:rPr lang="en-US" sz="2000" dirty="0" smtClean="0"/>
            </a:br>
            <a:r>
              <a:rPr lang="en-US" sz="2000" dirty="0" smtClean="0"/>
              <a:t>5. The objective lenses are clean and free from any oil buildup, properly 	cleaned with </a:t>
            </a:r>
            <a:r>
              <a:rPr lang="en-US" sz="2000" u="sng" dirty="0" smtClean="0"/>
              <a:t>only lens paper and lens cleaner</a:t>
            </a:r>
            <a:r>
              <a:rPr lang="en-US" sz="2000" dirty="0" smtClean="0"/>
              <a:t>.  If using the oil 	immersion lens make sure the lens is oil free when the students 	check out.</a:t>
            </a:r>
            <a:br>
              <a:rPr lang="en-US" sz="2000" dirty="0" smtClean="0"/>
            </a:br>
            <a:r>
              <a:rPr lang="en-US" sz="2000" dirty="0" smtClean="0"/>
              <a:t>6. The objective lenses are set so the 4X lens is directly above the stage.</a:t>
            </a:r>
            <a:br>
              <a:rPr lang="en-US" sz="2000" dirty="0" smtClean="0"/>
            </a:br>
            <a:r>
              <a:rPr lang="en-US" sz="2000" dirty="0" smtClean="0"/>
              <a:t>7. The electrical cord is wrapped properly.</a:t>
            </a:r>
            <a:br>
              <a:rPr lang="en-US" sz="2000" dirty="0" smtClean="0"/>
            </a:br>
            <a:r>
              <a:rPr lang="en-US" sz="2000" dirty="0" smtClean="0"/>
              <a:t>8. The arm is facing you when the microscope is replaced in the storage 	cabinet.</a:t>
            </a:r>
            <a:br>
              <a:rPr lang="en-US" sz="2000" dirty="0" smtClean="0"/>
            </a:br>
            <a:r>
              <a:rPr lang="en-US" sz="2000" dirty="0" smtClean="0"/>
              <a:t>9. The cabinet door closes properly when the microscope is in place.</a:t>
            </a:r>
            <a:br>
              <a:rPr lang="en-US" sz="2000" dirty="0" smtClean="0"/>
            </a:br>
            <a:r>
              <a:rPr lang="en-US" sz="2000" dirty="0" smtClean="0"/>
              <a:t/>
            </a:r>
            <a:br>
              <a:rPr lang="en-US" sz="2000" dirty="0" smtClean="0"/>
            </a:br>
            <a:r>
              <a:rPr lang="en-US" sz="2400" dirty="0" smtClean="0"/>
              <a:t/>
            </a:r>
            <a:br>
              <a:rPr lang="en-US" sz="2400" dirty="0" smtClean="0"/>
            </a:br>
            <a:endParaRPr lang="en-US" sz="24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1860</TotalTime>
  <Words>292</Words>
  <Application>Microsoft Macintosh PowerPoint</Application>
  <PresentationFormat>On-screen Show (4:3)</PresentationFormat>
  <Paragraphs>47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Micro Lab Notes </vt:lpstr>
      <vt:lpstr>DAY 1 – MCB 2010C Microbiology  How to get to printed materials:      1) Sign into Valencia’s homepage. 2) Click on “Current Students.” 3) Click on “Faculty Websites.”       4) Click on “A” and then “Ahmed.” 5) In my website, you can click on “Syllabus” to print it.        6) Also, in my website, you can click on “Course Materials”     for all the other printable materials you will need for the course  (only print the materials when you are asked).   </vt:lpstr>
      <vt:lpstr>FOR DAY 1 OF CLASS/LAB  1) Read and know the syllabus. 2) Print the CHEMISTRY HW (from course materials on the  website).  It is DUE in 2 WEEKS. 3) Print or have access to the MICRO LAB NOTES (from course  materials on the website). 4) Print or have access to LECTURE PACKET #1 (from course  materials on the website). 5) Read pages 1-6 in the lab manual for your lab, to understand    lab safety. </vt:lpstr>
      <vt:lpstr>FOR EACH LAB:   - Disinfect your table top before and after each lab period; wash your   hands before leaving the lab.  - NO FOOD or DRINKS are allowed in the lab.  - You must have a lab jacket (or suitable substitute for each lab,   beginning at next week’s lab).   - You will need latex or similar type gloves for each lab (several pairs   beginning at next week’s lab)  - The lab manual for this course is required.  - You must wear appropriate footwear (close toe shoes; no high   heels) in the lab.  - You will need a Sharpie for every lab.  - You need to remove all personal property, that you cant afford to   lose (other than your lab manual), from on and from around   your desk.    - You may want to bring colored pencils and/or pens. </vt:lpstr>
      <vt:lpstr>MICROBIOLOGY SCAVENGER HUNT   - disinfectant solution for lab benches     - antiseptic hand washing soap  - fire extinguisher; fire blanket    - fire alarms  - MSDS folder      - emergency shut off valves  - biohazard waste containers     - biohazard sharps container  - broken glassware box      - “kill cart”  - first aid kit; chemical spill kit     - security telephone  - 25°C and 37°C incubators     - 4°C refrigerated room  - biological safety cabinet     - microscopes  - vortex mixers      - 4 pathways to exit the room  - emergency shower and eyewash     - Louis Pasteur  - water baths      - UV light chamber  - autoclaves (students need to be escorted to observe them and you will be   taught how they work and why we need them)  - inoculating loops, flint strikers, plastic pipettes, ethanol, distilled water,    sterile cotton swabs, microscope lens cleaner and lens paper,    test tube racks, immersion oil    </vt:lpstr>
      <vt:lpstr>HOW TO USE A MICROSCOPE   1. Plug the microscope in and turn on the light switch; then adjust the light intensity  control knob (rheostat) to increase and decrease the amount of light going through the stage.  2.  Lower the stage, using the coarse adjustment knob, and then put your slide on the stage, so that it is held in place with the stage clips.  3.  Use your mechanical stage knobs, while looking directly at the slide, to position the slide so light is going through the object that you wish to observe.  4.  Making sure that the scanner lens is directly above the stage, raise the stage using  the coarse adjustment knob while looking through the ocular lenses until you see your image come into view.     </vt:lpstr>
      <vt:lpstr>5.  Using your fine adjustment knob, fine focus the specimen you are looking at on the slide.  6.  Before moving to the next higher power of magnification (the low power  lens), you must CENTER THE SPECIMEN on the slide in the field of     view.  Do this while looking through the oculars at your specimen by using your mechanical stage knobs.  7.  Rotate the revolving nosepiece so that the LOW power objective lens is  now above the slide.  Your microscopes are PARFOCAL; do you need  to lower the stage when trying to find your specimen as you move to  a higher power objective lens, so you don’t hit the higher power lens with the slide on the stage?    </vt:lpstr>
      <vt:lpstr>8.  FOCUS the specimen on the slide using your fine adjustment knob.  9.  Center the specimen on the slide, under low power, using the mechanical stage knobs.  10.  Rotate the nosepiece to the HIGH POWER objective lens and  focus the specimen by only using the fine adjustment knob.  11.  Be sure you can identify each of the microbes that you are supposed to observe in this lab.  </vt:lpstr>
      <vt:lpstr>MICROSCOPE STORAGE:  1. The rheostat wheel needs to be set to the lowest light intensity.  2. The on/off switch is then turned off. 3. The stage needs to be set slightly above its lowest position. 4. The mechanical stage should be centered. 5. The objective lenses are clean and free from any oil buildup, properly  cleaned with only lens paper and lens cleaner.  If using the oil  immersion lens make sure the lens is oil free when the students  check out. 6. The objective lenses are set so the 4X lens is directly above the stage. 7. The electrical cord is wrapped properly. 8. The arm is facing you when the microscope is replaced in the storage  cabinet. 9. The cabinet door closes properly when the microscope is in place.   </vt:lpstr>
      <vt:lpstr>LAB 1-4 STREAK PLATE METHODS of ISOLATION  Sample the following:  Table 1 – sink faucet  Table 2 – sponges at sink  Table 3 – men's urinal  Table 4 – women’s toilet bowl  Table 5 – bottoms of purses and book bags  Table 6 – water fountain spigot  Table 7 – bottoms of your shoes   </vt:lpstr>
      <vt:lpstr>Lab 3-3: Examination of Eukaryotic Microorganisms   Kingdom Eubacteria:    Oscillatoria (cyanobacterium – a prokaryote)  Kingdom Protista:     subkingdom protozoa:         Amoeba proteus         Paramecium caudatum         Giardia lamblia √         Human blood with Plasmodium sp. (malarial parasites) √       subkingdom algae:         Volvox         Spirogyra         Diatoms         Euglena (can be autotrophic or heterotrophic) </vt:lpstr>
      <vt:lpstr>   Kingdom Fungi:         Saccharomyces (yeast)    Mold Types slide has the following 3 molds: √ Penicillium     Rhizopus     Aspergillus    Kingdom Animalia:         Dipylidium caninum (dog tapeworm)         Pediculus humanis corporis (human body louse – an insect)  KNOW to which kingdom each of these organisms belong.   </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  MICROBIOLOGY STUDENTS     BEFORE LEAVING, PLEASE BE SURE TO:   Have your microscope checked out (if you used one) by your instructor to be sure that all oil is removed from the lenses and that the microscope is ready for storage in the cabinet.   Clean slides as directed by your professor.  AND…………………………………….    </vt:lpstr>
      <vt:lpstr>Remove all markings from used glass test tubes, using alcohol wipes.  When finished, put the contaminated test tubes in the kill cart, filling any existing test tube racks first.   Discard all Petri dish cultures in the biohazard waste containers (orange lined trash cans).   Return all equipment (loops, wires, flint strikers, immersion oil, lens paper) to your drawer.   Put seats under the lab tables, disinfect tabletops and wash your hands.    Thank you for cleaning up after yourselves  </vt:lpstr>
      <vt:lpstr>UV Light Lab  - UV C rays (254 nm) can kill bacteria  - The more the time of exposure, the greater the killing effect; spore formers  are more resistant than non-spore formers.  - Fungi are less affected by UV C rays than are bacteria  - UV rays are very poorly penetrating and were blocked by the plastic Petri  plate lid (the control plate with no UV exposure and the 5 minute lid  on plate had identical microbial growth)  - How do UV C rays kill bacteria?  By creating THYMINE DIMERS which block  DNA polymerase from allowing DNA replication and which block RNA  polymerase from allowing the transcription of a gene. (LAB 8-2) </vt:lpstr>
      <vt:lpstr>THE ELISA TEST (Enzyme Linked Immunosorbent Assay)  Detects antibodies in your blood to determine if you have been exposed to a disease.  Can be used to detect diseases (including HIV, SARS, West Nile encephalitis, Lyme disease, Avian flu).  Can be used in pregnancy and ovulation test kits, detecting illegal drugs (marijuana and cocaine), testing indoor air quality, and to determine if foods have been labeled properly.  Remember that each antibody reacts specifically with only one antigen.  Rapid results!!    </vt:lpstr>
      <vt:lpstr>SOLVE THIS PROBLEM:</vt:lpstr>
      <vt:lpstr>AND DO THIS PROBLEM: </vt:lpstr>
    </vt:vector>
  </TitlesOfParts>
  <Company>Valencia Community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Lab Notes</dc:title>
  <dc:creator>Office of Information Technology</dc:creator>
  <cp:lastModifiedBy>Naeem Ahmed</cp:lastModifiedBy>
  <cp:revision>82</cp:revision>
  <dcterms:created xsi:type="dcterms:W3CDTF">2010-04-08T20:45:11Z</dcterms:created>
  <dcterms:modified xsi:type="dcterms:W3CDTF">2014-08-13T23:43:33Z</dcterms:modified>
</cp:coreProperties>
</file>